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WenQuanYi" panose="02010600030101010101" charset="-122"/>
      <p:regular r:id="rId18"/>
    </p:embeddedFont>
    <p:embeddedFont>
      <p:font typeface="可画雅仕黑-简" panose="02010600030101010101" charset="-122"/>
      <p:regular r:id="rId19"/>
    </p:embeddedFont>
    <p:embeddedFont>
      <p:font typeface="思源黑体" panose="02010600030101010101" charset="-122"/>
      <p:regular r:id="rId20"/>
    </p:embeddedFont>
    <p:embeddedFont>
      <p:font typeface="字由点字典黑" panose="02010600030101010101" charset="-122"/>
      <p:regular r:id="rId21"/>
    </p:embeddedFont>
    <p:embeddedFont>
      <p:font typeface="字由点字典黑 Bold" panose="02010600030101010101" charset="-12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59286" y="904295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883701" y="660773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547110" y="548597"/>
            <a:ext cx="224352" cy="2243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516538" y="548597"/>
            <a:ext cx="224352" cy="2243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7110" y="9512046"/>
            <a:ext cx="224352" cy="22435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628714" y="905297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516538" y="9514051"/>
            <a:ext cx="224352" cy="22435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9286" y="2993518"/>
            <a:ext cx="16969428" cy="2963999"/>
            <a:chOff x="0" y="0"/>
            <a:chExt cx="4469314" cy="7806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69314" cy="780642"/>
            </a:xfrm>
            <a:custGeom>
              <a:avLst/>
              <a:gdLst/>
              <a:ahLst/>
              <a:cxnLst/>
              <a:rect l="l" t="t" r="r" b="b"/>
              <a:pathLst>
                <a:path w="4469314" h="780642">
                  <a:moveTo>
                    <a:pt x="0" y="0"/>
                  </a:moveTo>
                  <a:lnTo>
                    <a:pt x="4469314" y="0"/>
                  </a:lnTo>
                  <a:lnTo>
                    <a:pt x="4469314" y="780642"/>
                  </a:lnTo>
                  <a:lnTo>
                    <a:pt x="0" y="780642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469314" cy="81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967839" y="7298083"/>
            <a:ext cx="12125013" cy="976048"/>
            <a:chOff x="0" y="0"/>
            <a:chExt cx="16166684" cy="130139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713500" cy="1301397"/>
              <a:chOff x="0" y="0"/>
              <a:chExt cx="932100" cy="18068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32100" cy="180685"/>
              </a:xfrm>
              <a:custGeom>
                <a:avLst/>
                <a:gdLst/>
                <a:ahLst/>
                <a:cxnLst/>
                <a:rect l="l" t="t" r="r" b="b"/>
                <a:pathLst>
                  <a:path w="932100" h="180685">
                    <a:moveTo>
                      <a:pt x="90343" y="0"/>
                    </a:moveTo>
                    <a:lnTo>
                      <a:pt x="841757" y="0"/>
                    </a:lnTo>
                    <a:cubicBezTo>
                      <a:pt x="891652" y="0"/>
                      <a:pt x="932100" y="40448"/>
                      <a:pt x="932100" y="90343"/>
                    </a:cubicBezTo>
                    <a:lnTo>
                      <a:pt x="932100" y="90343"/>
                    </a:lnTo>
                    <a:cubicBezTo>
                      <a:pt x="932100" y="140238"/>
                      <a:pt x="891652" y="180685"/>
                      <a:pt x="841757" y="180685"/>
                    </a:cubicBezTo>
                    <a:lnTo>
                      <a:pt x="90343" y="180685"/>
                    </a:lnTo>
                    <a:cubicBezTo>
                      <a:pt x="40448" y="180685"/>
                      <a:pt x="0" y="140238"/>
                      <a:pt x="0" y="90343"/>
                    </a:cubicBezTo>
                    <a:lnTo>
                      <a:pt x="0" y="90343"/>
                    </a:lnTo>
                    <a:cubicBezTo>
                      <a:pt x="0" y="40448"/>
                      <a:pt x="40448" y="0"/>
                      <a:pt x="903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B64C9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932100" cy="2092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195755"/>
              <a:ext cx="671350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9" dirty="0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汇报人：C</a:t>
              </a:r>
              <a:r>
                <a:rPr lang="en-US" altLang="zh-CN" sz="3000" spc="309" dirty="0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har1esss</a:t>
              </a:r>
              <a:endParaRPr lang="en-US" sz="3000" spc="309" dirty="0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9453184" y="0"/>
              <a:ext cx="6713500" cy="1301397"/>
              <a:chOff x="0" y="0"/>
              <a:chExt cx="932100" cy="18068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932100" cy="180685"/>
              </a:xfrm>
              <a:custGeom>
                <a:avLst/>
                <a:gdLst/>
                <a:ahLst/>
                <a:cxnLst/>
                <a:rect l="l" t="t" r="r" b="b"/>
                <a:pathLst>
                  <a:path w="932100" h="180685">
                    <a:moveTo>
                      <a:pt x="90343" y="0"/>
                    </a:moveTo>
                    <a:lnTo>
                      <a:pt x="841757" y="0"/>
                    </a:lnTo>
                    <a:cubicBezTo>
                      <a:pt x="891652" y="0"/>
                      <a:pt x="932100" y="40448"/>
                      <a:pt x="932100" y="90343"/>
                    </a:cubicBezTo>
                    <a:lnTo>
                      <a:pt x="932100" y="90343"/>
                    </a:lnTo>
                    <a:cubicBezTo>
                      <a:pt x="932100" y="140238"/>
                      <a:pt x="891652" y="180685"/>
                      <a:pt x="841757" y="180685"/>
                    </a:cubicBezTo>
                    <a:lnTo>
                      <a:pt x="90343" y="180685"/>
                    </a:lnTo>
                    <a:cubicBezTo>
                      <a:pt x="40448" y="180685"/>
                      <a:pt x="0" y="140238"/>
                      <a:pt x="0" y="90343"/>
                    </a:cubicBezTo>
                    <a:lnTo>
                      <a:pt x="0" y="90343"/>
                    </a:lnTo>
                    <a:cubicBezTo>
                      <a:pt x="0" y="40448"/>
                      <a:pt x="40448" y="0"/>
                      <a:pt x="903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B64C9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932100" cy="2092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9453184" y="195755"/>
              <a:ext cx="671350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9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日期：2025.07.18</a:t>
              </a:r>
            </a:p>
          </p:txBody>
        </p:sp>
      </p:grpSp>
      <p:sp>
        <p:nvSpPr>
          <p:cNvPr id="40" name="Freeform 40"/>
          <p:cNvSpPr/>
          <p:nvPr/>
        </p:nvSpPr>
        <p:spPr>
          <a:xfrm>
            <a:off x="1241495" y="8741210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6"/>
                </a:lnTo>
                <a:lnTo>
                  <a:pt x="0" y="32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16716217" y="1257459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5"/>
                </a:lnTo>
                <a:lnTo>
                  <a:pt x="0" y="32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2" name="Group 42"/>
          <p:cNvGrpSpPr/>
          <p:nvPr/>
        </p:nvGrpSpPr>
        <p:grpSpPr>
          <a:xfrm>
            <a:off x="8117807" y="1351892"/>
            <a:ext cx="2052385" cy="138178"/>
            <a:chOff x="0" y="0"/>
            <a:chExt cx="540546" cy="3639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40546" cy="36393"/>
            </a:xfrm>
            <a:custGeom>
              <a:avLst/>
              <a:gdLst/>
              <a:ahLst/>
              <a:cxnLst/>
              <a:rect l="l" t="t" r="r" b="b"/>
              <a:pathLst>
                <a:path w="540546" h="36393">
                  <a:moveTo>
                    <a:pt x="18196" y="0"/>
                  </a:moveTo>
                  <a:lnTo>
                    <a:pt x="522350" y="0"/>
                  </a:lnTo>
                  <a:cubicBezTo>
                    <a:pt x="527176" y="0"/>
                    <a:pt x="531804" y="1917"/>
                    <a:pt x="535216" y="5330"/>
                  </a:cubicBezTo>
                  <a:cubicBezTo>
                    <a:pt x="538629" y="8742"/>
                    <a:pt x="540546" y="13370"/>
                    <a:pt x="540546" y="18196"/>
                  </a:cubicBezTo>
                  <a:lnTo>
                    <a:pt x="540546" y="18196"/>
                  </a:lnTo>
                  <a:cubicBezTo>
                    <a:pt x="540546" y="28246"/>
                    <a:pt x="532399" y="36393"/>
                    <a:pt x="522350" y="36393"/>
                  </a:cubicBezTo>
                  <a:lnTo>
                    <a:pt x="18196" y="36393"/>
                  </a:lnTo>
                  <a:cubicBezTo>
                    <a:pt x="8147" y="36393"/>
                    <a:pt x="0" y="28246"/>
                    <a:pt x="0" y="18196"/>
                  </a:cubicBezTo>
                  <a:lnTo>
                    <a:pt x="0" y="18196"/>
                  </a:lnTo>
                  <a:cubicBezTo>
                    <a:pt x="0" y="8147"/>
                    <a:pt x="8147" y="0"/>
                    <a:pt x="18196" y="0"/>
                  </a:cubicBezTo>
                  <a:close/>
                </a:path>
              </a:pathLst>
            </a:custGeom>
            <a:solidFill>
              <a:srgbClr val="3B64C9">
                <a:alpha val="28627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540546" cy="74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2231553">
            <a:off x="1927829" y="5835904"/>
            <a:ext cx="894424" cy="782621"/>
            <a:chOff x="0" y="0"/>
            <a:chExt cx="812800" cy="7112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711014" y="8691192"/>
            <a:ext cx="1168726" cy="268393"/>
            <a:chOff x="0" y="0"/>
            <a:chExt cx="307813" cy="7068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07813" cy="70688"/>
            </a:xfrm>
            <a:custGeom>
              <a:avLst/>
              <a:gdLst/>
              <a:ahLst/>
              <a:cxnLst/>
              <a:rect l="l" t="t" r="r" b="b"/>
              <a:pathLst>
                <a:path w="307813" h="70688">
                  <a:moveTo>
                    <a:pt x="35344" y="0"/>
                  </a:moveTo>
                  <a:lnTo>
                    <a:pt x="272469" y="0"/>
                  </a:lnTo>
                  <a:cubicBezTo>
                    <a:pt x="281842" y="0"/>
                    <a:pt x="290832" y="3724"/>
                    <a:pt x="297461" y="10352"/>
                  </a:cubicBezTo>
                  <a:cubicBezTo>
                    <a:pt x="304089" y="16980"/>
                    <a:pt x="307813" y="25970"/>
                    <a:pt x="307813" y="35344"/>
                  </a:cubicBezTo>
                  <a:lnTo>
                    <a:pt x="307813" y="35344"/>
                  </a:lnTo>
                  <a:cubicBezTo>
                    <a:pt x="307813" y="54864"/>
                    <a:pt x="291988" y="70688"/>
                    <a:pt x="272469" y="70688"/>
                  </a:cubicBezTo>
                  <a:lnTo>
                    <a:pt x="35344" y="70688"/>
                  </a:lnTo>
                  <a:cubicBezTo>
                    <a:pt x="15824" y="70688"/>
                    <a:pt x="0" y="54864"/>
                    <a:pt x="0" y="35344"/>
                  </a:cubicBezTo>
                  <a:lnTo>
                    <a:pt x="0" y="35344"/>
                  </a:lnTo>
                  <a:cubicBezTo>
                    <a:pt x="0" y="15824"/>
                    <a:pt x="15824" y="0"/>
                    <a:pt x="35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307813" cy="10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504122" y="6280735"/>
            <a:ext cx="424191" cy="424191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>
                <a:alpha val="31765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038118" y="3201417"/>
            <a:ext cx="14211764" cy="179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9"/>
              </a:lnSpc>
            </a:pPr>
            <a:r>
              <a:rPr lang="en-US" sz="10506" spc="1082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计算机实践汇报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435584" y="5098124"/>
            <a:ext cx="9416832" cy="4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0" spc="545" dirty="0">
                <a:solidFill>
                  <a:srgbClr val="08329B">
                    <a:alpha val="50980"/>
                  </a:srgbClr>
                </a:solidFill>
                <a:latin typeface="WenQuanYi"/>
                <a:ea typeface="WenQuanYi"/>
                <a:cs typeface="WenQuanYi"/>
                <a:sym typeface="WenQuanYi"/>
              </a:rPr>
              <a:t>Computer </a:t>
            </a:r>
            <a:r>
              <a:rPr lang="en-US" sz="2620" spc="545" dirty="0" err="1">
                <a:solidFill>
                  <a:srgbClr val="08329B">
                    <a:alpha val="50980"/>
                  </a:srgbClr>
                </a:solidFill>
                <a:latin typeface="WenQuanYi"/>
                <a:ea typeface="WenQuanYi"/>
                <a:cs typeface="WenQuanYi"/>
                <a:sym typeface="WenQuanYi"/>
              </a:rPr>
              <a:t>Pratice</a:t>
            </a:r>
            <a:r>
              <a:rPr lang="en-US" sz="2620" spc="545" dirty="0">
                <a:solidFill>
                  <a:srgbClr val="08329B">
                    <a:alpha val="50980"/>
                  </a:srgbClr>
                </a:solidFill>
                <a:latin typeface="WenQuanYi"/>
                <a:ea typeface="WenQuanYi"/>
                <a:cs typeface="WenQuanYi"/>
                <a:sym typeface="WenQuanYi"/>
              </a:rPr>
              <a:t> Presentation</a:t>
            </a:r>
          </a:p>
        </p:txBody>
      </p:sp>
      <p:grpSp>
        <p:nvGrpSpPr>
          <p:cNvPr id="56" name="Group 56"/>
          <p:cNvGrpSpPr/>
          <p:nvPr/>
        </p:nvGrpSpPr>
        <p:grpSpPr>
          <a:xfrm rot="-585727">
            <a:off x="15358152" y="2639784"/>
            <a:ext cx="433369" cy="379198"/>
            <a:chOff x="0" y="0"/>
            <a:chExt cx="812800" cy="7112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AutoShape 59"/>
          <p:cNvSpPr/>
          <p:nvPr/>
        </p:nvSpPr>
        <p:spPr>
          <a:xfrm>
            <a:off x="1241495" y="1440031"/>
            <a:ext cx="947407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996968" y="680327"/>
            <a:ext cx="16821083" cy="8529000"/>
            <a:chOff x="0" y="0"/>
            <a:chExt cx="4338305" cy="2199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305" cy="2199704"/>
            </a:xfrm>
            <a:custGeom>
              <a:avLst/>
              <a:gdLst/>
              <a:ahLst/>
              <a:cxnLst/>
              <a:rect l="l" t="t" r="r" b="b"/>
              <a:pathLst>
                <a:path w="4338305" h="2199704">
                  <a:moveTo>
                    <a:pt x="5523" y="0"/>
                  </a:moveTo>
                  <a:lnTo>
                    <a:pt x="4332782" y="0"/>
                  </a:lnTo>
                  <a:cubicBezTo>
                    <a:pt x="4334247" y="0"/>
                    <a:pt x="4335652" y="582"/>
                    <a:pt x="4336687" y="1618"/>
                  </a:cubicBezTo>
                  <a:cubicBezTo>
                    <a:pt x="4337723" y="2653"/>
                    <a:pt x="4338305" y="4058"/>
                    <a:pt x="4338305" y="5523"/>
                  </a:cubicBezTo>
                  <a:lnTo>
                    <a:pt x="4338305" y="2194181"/>
                  </a:lnTo>
                  <a:cubicBezTo>
                    <a:pt x="4338305" y="2195646"/>
                    <a:pt x="4337723" y="2197051"/>
                    <a:pt x="4336687" y="2198086"/>
                  </a:cubicBezTo>
                  <a:cubicBezTo>
                    <a:pt x="4335652" y="2199122"/>
                    <a:pt x="4334247" y="2199704"/>
                    <a:pt x="4332782" y="2199704"/>
                  </a:cubicBezTo>
                  <a:lnTo>
                    <a:pt x="5523" y="2199704"/>
                  </a:lnTo>
                  <a:cubicBezTo>
                    <a:pt x="4058" y="2199704"/>
                    <a:pt x="2653" y="2199122"/>
                    <a:pt x="1618" y="2198086"/>
                  </a:cubicBezTo>
                  <a:cubicBezTo>
                    <a:pt x="582" y="2197051"/>
                    <a:pt x="0" y="2195646"/>
                    <a:pt x="0" y="2194181"/>
                  </a:cubicBezTo>
                  <a:lnTo>
                    <a:pt x="0" y="5523"/>
                  </a:lnTo>
                  <a:cubicBezTo>
                    <a:pt x="0" y="4058"/>
                    <a:pt x="582" y="2653"/>
                    <a:pt x="1618" y="1618"/>
                  </a:cubicBezTo>
                  <a:cubicBezTo>
                    <a:pt x="2653" y="582"/>
                    <a:pt x="4058" y="0"/>
                    <a:pt x="55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38305" cy="2237804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79475" y="814456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646" y="565773"/>
            <a:ext cx="1687070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64921" y="451220"/>
            <a:ext cx="229107" cy="229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93972" y="451220"/>
            <a:ext cx="229107" cy="229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921" y="9604626"/>
            <a:ext cx="229107" cy="2291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808525" y="815479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693972" y="9606673"/>
            <a:ext cx="229107" cy="2291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022" y="881745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876690" y="117510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161907" y="8891065"/>
            <a:ext cx="881772" cy="1493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74022" y="1361546"/>
            <a:ext cx="967485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407999" y="2737806"/>
            <a:ext cx="7736001" cy="4835001"/>
          </a:xfrm>
          <a:custGeom>
            <a:avLst/>
            <a:gdLst/>
            <a:ahLst/>
            <a:cxnLst/>
            <a:rect l="l" t="t" r="r" b="b"/>
            <a:pathLst>
              <a:path w="7736001" h="4835001">
                <a:moveTo>
                  <a:pt x="0" y="0"/>
                </a:moveTo>
                <a:lnTo>
                  <a:pt x="7736001" y="0"/>
                </a:lnTo>
                <a:lnTo>
                  <a:pt x="7736001" y="4835000"/>
                </a:lnTo>
                <a:lnTo>
                  <a:pt x="0" y="483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5663338" y="918531"/>
            <a:ext cx="69613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8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Git版本管理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086120" y="4043694"/>
            <a:ext cx="2830571" cy="668669"/>
            <a:chOff x="0" y="0"/>
            <a:chExt cx="886868" cy="20950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86868" cy="209506"/>
            </a:xfrm>
            <a:custGeom>
              <a:avLst/>
              <a:gdLst/>
              <a:ahLst/>
              <a:cxnLst/>
              <a:rect l="l" t="t" r="r" b="b"/>
              <a:pathLst>
                <a:path w="886868" h="209506">
                  <a:moveTo>
                    <a:pt x="49232" y="0"/>
                  </a:moveTo>
                  <a:lnTo>
                    <a:pt x="837636" y="0"/>
                  </a:lnTo>
                  <a:cubicBezTo>
                    <a:pt x="850694" y="0"/>
                    <a:pt x="863216" y="5187"/>
                    <a:pt x="872449" y="14420"/>
                  </a:cubicBezTo>
                  <a:cubicBezTo>
                    <a:pt x="881682" y="23652"/>
                    <a:pt x="886868" y="36175"/>
                    <a:pt x="886868" y="49232"/>
                  </a:cubicBezTo>
                  <a:lnTo>
                    <a:pt x="886868" y="160274"/>
                  </a:lnTo>
                  <a:cubicBezTo>
                    <a:pt x="886868" y="173331"/>
                    <a:pt x="881682" y="185853"/>
                    <a:pt x="872449" y="195086"/>
                  </a:cubicBezTo>
                  <a:cubicBezTo>
                    <a:pt x="863216" y="204319"/>
                    <a:pt x="850694" y="209506"/>
                    <a:pt x="837636" y="209506"/>
                  </a:cubicBezTo>
                  <a:lnTo>
                    <a:pt x="49232" y="209506"/>
                  </a:lnTo>
                  <a:cubicBezTo>
                    <a:pt x="36175" y="209506"/>
                    <a:pt x="23652" y="204319"/>
                    <a:pt x="14420" y="195086"/>
                  </a:cubicBezTo>
                  <a:cubicBezTo>
                    <a:pt x="5187" y="185853"/>
                    <a:pt x="0" y="173331"/>
                    <a:pt x="0" y="160274"/>
                  </a:cubicBezTo>
                  <a:lnTo>
                    <a:pt x="0" y="49232"/>
                  </a:lnTo>
                  <a:cubicBezTo>
                    <a:pt x="0" y="36175"/>
                    <a:pt x="5187" y="23652"/>
                    <a:pt x="14420" y="14420"/>
                  </a:cubicBezTo>
                  <a:cubicBezTo>
                    <a:pt x="23652" y="5187"/>
                    <a:pt x="36175" y="0"/>
                    <a:pt x="492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B64C9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86868" cy="247606"/>
            </a:xfrm>
            <a:prstGeom prst="rect">
              <a:avLst/>
            </a:prstGeom>
          </p:spPr>
          <p:txBody>
            <a:bodyPr lIns="42702" tIns="42702" rIns="42702" bIns="4270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058067" y="4091086"/>
            <a:ext cx="2886677" cy="51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6"/>
              </a:lnSpc>
            </a:pPr>
            <a:r>
              <a:rPr lang="en-US" sz="3026" spc="311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Github仓库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126120" y="5188612"/>
            <a:ext cx="6750570" cy="1054694"/>
            <a:chOff x="0" y="0"/>
            <a:chExt cx="1777928" cy="2777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77928" cy="277780"/>
            </a:xfrm>
            <a:custGeom>
              <a:avLst/>
              <a:gdLst/>
              <a:ahLst/>
              <a:cxnLst/>
              <a:rect l="l" t="t" r="r" b="b"/>
              <a:pathLst>
                <a:path w="1777928" h="277780">
                  <a:moveTo>
                    <a:pt x="0" y="0"/>
                  </a:moveTo>
                  <a:lnTo>
                    <a:pt x="1777928" y="0"/>
                  </a:lnTo>
                  <a:lnTo>
                    <a:pt x="1777928" y="277780"/>
                  </a:lnTo>
                  <a:lnTo>
                    <a:pt x="0" y="277780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777928" cy="3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286895" y="5368614"/>
            <a:ext cx="642902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     代码已上传到Github仓库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Char1esss-xyz/USTB_Programming_Project_Sets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59286" y="904295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883701" y="660773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547110" y="548597"/>
            <a:ext cx="224352" cy="2243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516538" y="548597"/>
            <a:ext cx="224352" cy="2243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7110" y="9512046"/>
            <a:ext cx="224352" cy="22435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628714" y="905297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516538" y="9514051"/>
            <a:ext cx="224352" cy="22435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9286" y="2993518"/>
            <a:ext cx="16969428" cy="2963999"/>
            <a:chOff x="0" y="0"/>
            <a:chExt cx="4469314" cy="7806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69314" cy="780642"/>
            </a:xfrm>
            <a:custGeom>
              <a:avLst/>
              <a:gdLst/>
              <a:ahLst/>
              <a:cxnLst/>
              <a:rect l="l" t="t" r="r" b="b"/>
              <a:pathLst>
                <a:path w="4469314" h="780642">
                  <a:moveTo>
                    <a:pt x="0" y="0"/>
                  </a:moveTo>
                  <a:lnTo>
                    <a:pt x="4469314" y="0"/>
                  </a:lnTo>
                  <a:lnTo>
                    <a:pt x="4469314" y="780642"/>
                  </a:lnTo>
                  <a:lnTo>
                    <a:pt x="0" y="780642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469314" cy="81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95238" y="7447114"/>
            <a:ext cx="3497524" cy="677987"/>
            <a:chOff x="0" y="0"/>
            <a:chExt cx="4663365" cy="90398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663365" cy="903983"/>
              <a:chOff x="0" y="0"/>
              <a:chExt cx="932100" cy="18068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32100" cy="180685"/>
              </a:xfrm>
              <a:custGeom>
                <a:avLst/>
                <a:gdLst/>
                <a:ahLst/>
                <a:cxnLst/>
                <a:rect l="l" t="t" r="r" b="b"/>
                <a:pathLst>
                  <a:path w="932100" h="180685">
                    <a:moveTo>
                      <a:pt x="90343" y="0"/>
                    </a:moveTo>
                    <a:lnTo>
                      <a:pt x="841757" y="0"/>
                    </a:lnTo>
                    <a:cubicBezTo>
                      <a:pt x="891652" y="0"/>
                      <a:pt x="932100" y="40448"/>
                      <a:pt x="932100" y="90343"/>
                    </a:cubicBezTo>
                    <a:lnTo>
                      <a:pt x="932100" y="90343"/>
                    </a:lnTo>
                    <a:cubicBezTo>
                      <a:pt x="932100" y="140238"/>
                      <a:pt x="891652" y="180685"/>
                      <a:pt x="841757" y="180685"/>
                    </a:cubicBezTo>
                    <a:lnTo>
                      <a:pt x="90343" y="180685"/>
                    </a:lnTo>
                    <a:cubicBezTo>
                      <a:pt x="40448" y="180685"/>
                      <a:pt x="0" y="140238"/>
                      <a:pt x="0" y="90343"/>
                    </a:cubicBezTo>
                    <a:lnTo>
                      <a:pt x="0" y="90343"/>
                    </a:lnTo>
                    <a:cubicBezTo>
                      <a:pt x="0" y="40448"/>
                      <a:pt x="40448" y="0"/>
                      <a:pt x="903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B64C9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932100" cy="218785"/>
              </a:xfrm>
              <a:prstGeom prst="rect">
                <a:avLst/>
              </a:prstGeom>
            </p:spPr>
            <p:txBody>
              <a:bodyPr lIns="50204" tIns="50204" rIns="50204" bIns="5020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134001"/>
              <a:ext cx="4663365" cy="578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4"/>
                </a:lnSpc>
              </a:pPr>
              <a:r>
                <a:rPr lang="en-US" sz="2596" spc="267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PART THREE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241495" y="8741210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6"/>
                </a:lnTo>
                <a:lnTo>
                  <a:pt x="0" y="32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16716217" y="1257459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5"/>
                </a:lnTo>
                <a:lnTo>
                  <a:pt x="0" y="32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8" name="Group 38"/>
          <p:cNvGrpSpPr/>
          <p:nvPr/>
        </p:nvGrpSpPr>
        <p:grpSpPr>
          <a:xfrm>
            <a:off x="8117807" y="1351892"/>
            <a:ext cx="2052385" cy="138178"/>
            <a:chOff x="0" y="0"/>
            <a:chExt cx="540546" cy="363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40546" cy="36393"/>
            </a:xfrm>
            <a:custGeom>
              <a:avLst/>
              <a:gdLst/>
              <a:ahLst/>
              <a:cxnLst/>
              <a:rect l="l" t="t" r="r" b="b"/>
              <a:pathLst>
                <a:path w="540546" h="36393">
                  <a:moveTo>
                    <a:pt x="18196" y="0"/>
                  </a:moveTo>
                  <a:lnTo>
                    <a:pt x="522350" y="0"/>
                  </a:lnTo>
                  <a:cubicBezTo>
                    <a:pt x="527176" y="0"/>
                    <a:pt x="531804" y="1917"/>
                    <a:pt x="535216" y="5330"/>
                  </a:cubicBezTo>
                  <a:cubicBezTo>
                    <a:pt x="538629" y="8742"/>
                    <a:pt x="540546" y="13370"/>
                    <a:pt x="540546" y="18196"/>
                  </a:cubicBezTo>
                  <a:lnTo>
                    <a:pt x="540546" y="18196"/>
                  </a:lnTo>
                  <a:cubicBezTo>
                    <a:pt x="540546" y="28246"/>
                    <a:pt x="532399" y="36393"/>
                    <a:pt x="522350" y="36393"/>
                  </a:cubicBezTo>
                  <a:lnTo>
                    <a:pt x="18196" y="36393"/>
                  </a:lnTo>
                  <a:cubicBezTo>
                    <a:pt x="8147" y="36393"/>
                    <a:pt x="0" y="28246"/>
                    <a:pt x="0" y="18196"/>
                  </a:cubicBezTo>
                  <a:lnTo>
                    <a:pt x="0" y="18196"/>
                  </a:lnTo>
                  <a:cubicBezTo>
                    <a:pt x="0" y="8147"/>
                    <a:pt x="8147" y="0"/>
                    <a:pt x="18196" y="0"/>
                  </a:cubicBezTo>
                  <a:close/>
                </a:path>
              </a:pathLst>
            </a:custGeom>
            <a:solidFill>
              <a:srgbClr val="3B64C9">
                <a:alpha val="2862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40546" cy="74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2231553">
            <a:off x="1927829" y="5835904"/>
            <a:ext cx="894424" cy="782621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711014" y="8691192"/>
            <a:ext cx="1168726" cy="268393"/>
            <a:chOff x="0" y="0"/>
            <a:chExt cx="307813" cy="7068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7813" cy="70688"/>
            </a:xfrm>
            <a:custGeom>
              <a:avLst/>
              <a:gdLst/>
              <a:ahLst/>
              <a:cxnLst/>
              <a:rect l="l" t="t" r="r" b="b"/>
              <a:pathLst>
                <a:path w="307813" h="70688">
                  <a:moveTo>
                    <a:pt x="35344" y="0"/>
                  </a:moveTo>
                  <a:lnTo>
                    <a:pt x="272469" y="0"/>
                  </a:lnTo>
                  <a:cubicBezTo>
                    <a:pt x="281842" y="0"/>
                    <a:pt x="290832" y="3724"/>
                    <a:pt x="297461" y="10352"/>
                  </a:cubicBezTo>
                  <a:cubicBezTo>
                    <a:pt x="304089" y="16980"/>
                    <a:pt x="307813" y="25970"/>
                    <a:pt x="307813" y="35344"/>
                  </a:cubicBezTo>
                  <a:lnTo>
                    <a:pt x="307813" y="35344"/>
                  </a:lnTo>
                  <a:cubicBezTo>
                    <a:pt x="307813" y="54864"/>
                    <a:pt x="291988" y="70688"/>
                    <a:pt x="272469" y="70688"/>
                  </a:cubicBezTo>
                  <a:lnTo>
                    <a:pt x="35344" y="70688"/>
                  </a:lnTo>
                  <a:cubicBezTo>
                    <a:pt x="15824" y="70688"/>
                    <a:pt x="0" y="54864"/>
                    <a:pt x="0" y="35344"/>
                  </a:cubicBezTo>
                  <a:lnTo>
                    <a:pt x="0" y="35344"/>
                  </a:lnTo>
                  <a:cubicBezTo>
                    <a:pt x="0" y="15824"/>
                    <a:pt x="15824" y="0"/>
                    <a:pt x="35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307813" cy="10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6504122" y="6280735"/>
            <a:ext cx="424191" cy="424191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>
                <a:alpha val="31765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038118" y="3201417"/>
            <a:ext cx="14211764" cy="180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9"/>
              </a:lnSpc>
            </a:pPr>
            <a:r>
              <a:rPr lang="en-US" sz="10506" spc="1765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汇率算法优化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435584" y="5098124"/>
            <a:ext cx="9416832" cy="4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0" spc="545">
                <a:solidFill>
                  <a:srgbClr val="08329B">
                    <a:alpha val="50980"/>
                  </a:srgbClr>
                </a:solidFill>
                <a:latin typeface="WenQuanYi"/>
                <a:ea typeface="WenQuanYi"/>
                <a:cs typeface="WenQuanYi"/>
                <a:sym typeface="WenQuanYi"/>
              </a:rPr>
              <a:t>RESEARCH BACKGROUND AND SIGNIFICANCE</a:t>
            </a:r>
          </a:p>
        </p:txBody>
      </p:sp>
      <p:grpSp>
        <p:nvGrpSpPr>
          <p:cNvPr id="52" name="Group 52"/>
          <p:cNvGrpSpPr/>
          <p:nvPr/>
        </p:nvGrpSpPr>
        <p:grpSpPr>
          <a:xfrm rot="-585727">
            <a:off x="15358152" y="2639784"/>
            <a:ext cx="433369" cy="379198"/>
            <a:chOff x="0" y="0"/>
            <a:chExt cx="812800" cy="7112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>
            <a:off x="1241495" y="1440031"/>
            <a:ext cx="947407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33459" y="879000"/>
            <a:ext cx="16821083" cy="8529000"/>
            <a:chOff x="0" y="0"/>
            <a:chExt cx="4338305" cy="2199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305" cy="2199704"/>
            </a:xfrm>
            <a:custGeom>
              <a:avLst/>
              <a:gdLst/>
              <a:ahLst/>
              <a:cxnLst/>
              <a:rect l="l" t="t" r="r" b="b"/>
              <a:pathLst>
                <a:path w="4338305" h="2199704">
                  <a:moveTo>
                    <a:pt x="5523" y="0"/>
                  </a:moveTo>
                  <a:lnTo>
                    <a:pt x="4332782" y="0"/>
                  </a:lnTo>
                  <a:cubicBezTo>
                    <a:pt x="4334247" y="0"/>
                    <a:pt x="4335652" y="582"/>
                    <a:pt x="4336687" y="1618"/>
                  </a:cubicBezTo>
                  <a:cubicBezTo>
                    <a:pt x="4337723" y="2653"/>
                    <a:pt x="4338305" y="4058"/>
                    <a:pt x="4338305" y="5523"/>
                  </a:cubicBezTo>
                  <a:lnTo>
                    <a:pt x="4338305" y="2194181"/>
                  </a:lnTo>
                  <a:cubicBezTo>
                    <a:pt x="4338305" y="2195646"/>
                    <a:pt x="4337723" y="2197051"/>
                    <a:pt x="4336687" y="2198086"/>
                  </a:cubicBezTo>
                  <a:cubicBezTo>
                    <a:pt x="4335652" y="2199122"/>
                    <a:pt x="4334247" y="2199704"/>
                    <a:pt x="4332782" y="2199704"/>
                  </a:cubicBezTo>
                  <a:lnTo>
                    <a:pt x="5523" y="2199704"/>
                  </a:lnTo>
                  <a:cubicBezTo>
                    <a:pt x="4058" y="2199704"/>
                    <a:pt x="2653" y="2199122"/>
                    <a:pt x="1618" y="2198086"/>
                  </a:cubicBezTo>
                  <a:cubicBezTo>
                    <a:pt x="582" y="2197051"/>
                    <a:pt x="0" y="2195646"/>
                    <a:pt x="0" y="2194181"/>
                  </a:cubicBezTo>
                  <a:lnTo>
                    <a:pt x="0" y="5523"/>
                  </a:lnTo>
                  <a:cubicBezTo>
                    <a:pt x="0" y="4058"/>
                    <a:pt x="582" y="2653"/>
                    <a:pt x="1618" y="1618"/>
                  </a:cubicBezTo>
                  <a:cubicBezTo>
                    <a:pt x="2653" y="582"/>
                    <a:pt x="4058" y="0"/>
                    <a:pt x="55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38305" cy="2237804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79475" y="814456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646" y="565773"/>
            <a:ext cx="1687070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64921" y="451220"/>
            <a:ext cx="229107" cy="229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93972" y="451220"/>
            <a:ext cx="229107" cy="229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921" y="9604626"/>
            <a:ext cx="229107" cy="2291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808525" y="815479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693972" y="9606673"/>
            <a:ext cx="229107" cy="2291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022" y="881745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876690" y="117510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161907" y="8891065"/>
            <a:ext cx="881772" cy="1493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74022" y="1361546"/>
            <a:ext cx="967485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395038" y="2530193"/>
            <a:ext cx="9961321" cy="2179039"/>
          </a:xfrm>
          <a:custGeom>
            <a:avLst/>
            <a:gdLst/>
            <a:ahLst/>
            <a:cxnLst/>
            <a:rect l="l" t="t" r="r" b="b"/>
            <a:pathLst>
              <a:path w="9961321" h="2179039">
                <a:moveTo>
                  <a:pt x="0" y="0"/>
                </a:moveTo>
                <a:lnTo>
                  <a:pt x="9961321" y="0"/>
                </a:lnTo>
                <a:lnTo>
                  <a:pt x="9961321" y="2179039"/>
                </a:lnTo>
                <a:lnTo>
                  <a:pt x="0" y="2179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1827947" y="2962970"/>
            <a:ext cx="5215732" cy="1313485"/>
            <a:chOff x="0" y="0"/>
            <a:chExt cx="1373691" cy="3459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73691" cy="345938"/>
            </a:xfrm>
            <a:custGeom>
              <a:avLst/>
              <a:gdLst/>
              <a:ahLst/>
              <a:cxnLst/>
              <a:rect l="l" t="t" r="r" b="b"/>
              <a:pathLst>
                <a:path w="1373691" h="345938">
                  <a:moveTo>
                    <a:pt x="0" y="0"/>
                  </a:moveTo>
                  <a:lnTo>
                    <a:pt x="1373691" y="0"/>
                  </a:lnTo>
                  <a:lnTo>
                    <a:pt x="1373691" y="345938"/>
                  </a:lnTo>
                  <a:lnTo>
                    <a:pt x="0" y="345938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373691" cy="384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07999" y="7202283"/>
            <a:ext cx="4384335" cy="1420599"/>
            <a:chOff x="0" y="0"/>
            <a:chExt cx="1373691" cy="44509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373691" cy="445099"/>
            </a:xfrm>
            <a:custGeom>
              <a:avLst/>
              <a:gdLst/>
              <a:ahLst/>
              <a:cxnLst/>
              <a:rect l="l" t="t" r="r" b="b"/>
              <a:pathLst>
                <a:path w="1373691" h="445099">
                  <a:moveTo>
                    <a:pt x="0" y="0"/>
                  </a:moveTo>
                  <a:lnTo>
                    <a:pt x="1373691" y="0"/>
                  </a:lnTo>
                  <a:lnTo>
                    <a:pt x="1373691" y="445099"/>
                  </a:lnTo>
                  <a:lnTo>
                    <a:pt x="0" y="445099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373691" cy="483199"/>
            </a:xfrm>
            <a:prstGeom prst="rect">
              <a:avLst/>
            </a:prstGeom>
          </p:spPr>
          <p:txBody>
            <a:bodyPr lIns="42702" tIns="42702" rIns="42702" bIns="4270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671281" y="7316171"/>
            <a:ext cx="3857771" cy="111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sz="1597" dirty="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     </a:t>
            </a:r>
            <a:r>
              <a:rPr lang="en-US" sz="1597" dirty="0" err="1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把汇率转换抽象为路径问题，用BFS算法解决</a:t>
            </a:r>
            <a:r>
              <a:rPr lang="en-US" sz="1597" dirty="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。</a:t>
            </a:r>
          </a:p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sz="1597" dirty="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     </a:t>
            </a:r>
            <a:r>
              <a:rPr lang="en-US" sz="1597" dirty="0" err="1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若有解则</a:t>
            </a:r>
            <a:r>
              <a:rPr lang="en-US" sz="1597" dirty="0" err="1">
                <a:solidFill>
                  <a:srgbClr val="08329B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一定能找到解</a:t>
            </a:r>
            <a:r>
              <a:rPr lang="en-US" sz="1597" dirty="0" err="1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，且找到的一定是</a:t>
            </a:r>
            <a:r>
              <a:rPr lang="en-US" sz="1597" dirty="0" err="1">
                <a:solidFill>
                  <a:srgbClr val="08329B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路径最短解</a:t>
            </a:r>
            <a:r>
              <a:rPr lang="en-US" sz="1597" dirty="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。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56828" y="6273641"/>
            <a:ext cx="2886677" cy="668669"/>
            <a:chOff x="0" y="0"/>
            <a:chExt cx="3848902" cy="891558"/>
          </a:xfrm>
        </p:grpSpPr>
        <p:grpSp>
          <p:nvGrpSpPr>
            <p:cNvPr id="43" name="Group 43"/>
            <p:cNvGrpSpPr/>
            <p:nvPr/>
          </p:nvGrpSpPr>
          <p:grpSpPr>
            <a:xfrm>
              <a:off x="37404" y="0"/>
              <a:ext cx="3774094" cy="891558"/>
              <a:chOff x="0" y="0"/>
              <a:chExt cx="886868" cy="2095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86868" cy="209506"/>
              </a:xfrm>
              <a:custGeom>
                <a:avLst/>
                <a:gdLst/>
                <a:ahLst/>
                <a:cxnLst/>
                <a:rect l="l" t="t" r="r" b="b"/>
                <a:pathLst>
                  <a:path w="886868" h="209506">
                    <a:moveTo>
                      <a:pt x="41384" y="0"/>
                    </a:moveTo>
                    <a:lnTo>
                      <a:pt x="845484" y="0"/>
                    </a:lnTo>
                    <a:cubicBezTo>
                      <a:pt x="868340" y="0"/>
                      <a:pt x="886868" y="18528"/>
                      <a:pt x="886868" y="41384"/>
                    </a:cubicBezTo>
                    <a:lnTo>
                      <a:pt x="886868" y="168122"/>
                    </a:lnTo>
                    <a:cubicBezTo>
                      <a:pt x="886868" y="190977"/>
                      <a:pt x="868340" y="209506"/>
                      <a:pt x="845484" y="209506"/>
                    </a:cubicBezTo>
                    <a:lnTo>
                      <a:pt x="41384" y="209506"/>
                    </a:lnTo>
                    <a:cubicBezTo>
                      <a:pt x="18528" y="209506"/>
                      <a:pt x="0" y="190977"/>
                      <a:pt x="0" y="168122"/>
                    </a:cubicBezTo>
                    <a:lnTo>
                      <a:pt x="0" y="41384"/>
                    </a:lnTo>
                    <a:cubicBezTo>
                      <a:pt x="0" y="18528"/>
                      <a:pt x="18528" y="0"/>
                      <a:pt x="413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3B64C9"/>
                </a:solidFill>
                <a:prstDash val="solid"/>
                <a:miter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886868" cy="2476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0" y="82239"/>
              <a:ext cx="3848902" cy="66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6"/>
                </a:lnSpc>
              </a:pPr>
              <a:r>
                <a:rPr lang="en-US" sz="3026" spc="311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解决方案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5663338" y="918531"/>
            <a:ext cx="69613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8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汇率算法优化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663338" y="4709232"/>
            <a:ext cx="1334581" cy="24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（</a:t>
            </a:r>
            <a:r>
              <a:rPr lang="en-US" sz="1400" dirty="0" err="1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修改前代码</a:t>
            </a:r>
            <a:r>
              <a:rPr lang="en-US" sz="1400" dirty="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）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904115" y="3236835"/>
            <a:ext cx="5063395" cy="72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     原始的代码只能进行直接汇率转换，</a:t>
            </a:r>
            <a:r>
              <a:rPr lang="en-US" sz="2102">
                <a:solidFill>
                  <a:srgbClr val="08329B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不能实现多个汇率叠加的转换</a:t>
            </a:r>
            <a:r>
              <a:rPr lang="en-US" sz="2102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！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2659344" y="7246611"/>
            <a:ext cx="4384335" cy="1129460"/>
            <a:chOff x="0" y="0"/>
            <a:chExt cx="5845780" cy="1119982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845780" cy="1119982"/>
              <a:chOff x="0" y="0"/>
              <a:chExt cx="1373691" cy="263183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373691" cy="263183"/>
              </a:xfrm>
              <a:custGeom>
                <a:avLst/>
                <a:gdLst/>
                <a:ahLst/>
                <a:cxnLst/>
                <a:rect l="l" t="t" r="r" b="b"/>
                <a:pathLst>
                  <a:path w="1373691" h="263183">
                    <a:moveTo>
                      <a:pt x="0" y="0"/>
                    </a:moveTo>
                    <a:lnTo>
                      <a:pt x="1373691" y="0"/>
                    </a:lnTo>
                    <a:lnTo>
                      <a:pt x="1373691" y="263183"/>
                    </a:lnTo>
                    <a:lnTo>
                      <a:pt x="0" y="263183"/>
                    </a:lnTo>
                    <a:close/>
                  </a:path>
                </a:pathLst>
              </a:custGeom>
              <a:solidFill>
                <a:srgbClr val="3B64C9">
                  <a:alpha val="8627"/>
                </a:srgbClr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1373691" cy="3012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351043" y="164551"/>
              <a:ext cx="5143695" cy="825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5"/>
                </a:lnSpc>
                <a:spcBef>
                  <a:spcPct val="0"/>
                </a:spcBef>
              </a:pPr>
              <a:r>
                <a:rPr lang="en-US" sz="1597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     </a:t>
              </a:r>
              <a:r>
                <a:rPr lang="en-US" sz="1597" dirty="0" err="1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只考虑了汇率的最短路径，但没有</a:t>
              </a:r>
              <a:r>
                <a:rPr lang="en-US" sz="1597" dirty="0" err="1">
                  <a:solidFill>
                    <a:srgbClr val="08329B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计算汇率路径的权值</a:t>
              </a:r>
              <a:r>
                <a:rPr lang="en-US" sz="1597" dirty="0" err="1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，可以用A</a:t>
              </a:r>
              <a:r>
                <a:rPr lang="en-US" sz="1597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*</a:t>
              </a:r>
              <a:r>
                <a:rPr lang="zh-CN" altLang="en-US" sz="1597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算法</a:t>
              </a:r>
              <a:r>
                <a:rPr lang="en-US" sz="1597" dirty="0" err="1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继续做优化</a:t>
              </a:r>
              <a:r>
                <a:rPr lang="zh-CN" altLang="en-US" sz="1597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。</a:t>
              </a:r>
              <a:endParaRPr lang="en-US" sz="1597" dirty="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3408173" y="6317969"/>
            <a:ext cx="2886677" cy="668669"/>
            <a:chOff x="0" y="0"/>
            <a:chExt cx="3848902" cy="891558"/>
          </a:xfrm>
        </p:grpSpPr>
        <p:grpSp>
          <p:nvGrpSpPr>
            <p:cNvPr id="56" name="Group 56"/>
            <p:cNvGrpSpPr/>
            <p:nvPr/>
          </p:nvGrpSpPr>
          <p:grpSpPr>
            <a:xfrm>
              <a:off x="37404" y="0"/>
              <a:ext cx="3774094" cy="891558"/>
              <a:chOff x="0" y="0"/>
              <a:chExt cx="886868" cy="209506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86868" cy="209506"/>
              </a:xfrm>
              <a:custGeom>
                <a:avLst/>
                <a:gdLst/>
                <a:ahLst/>
                <a:cxnLst/>
                <a:rect l="l" t="t" r="r" b="b"/>
                <a:pathLst>
                  <a:path w="886868" h="209506">
                    <a:moveTo>
                      <a:pt x="41384" y="0"/>
                    </a:moveTo>
                    <a:lnTo>
                      <a:pt x="845484" y="0"/>
                    </a:lnTo>
                    <a:cubicBezTo>
                      <a:pt x="868340" y="0"/>
                      <a:pt x="886868" y="18528"/>
                      <a:pt x="886868" y="41384"/>
                    </a:cubicBezTo>
                    <a:lnTo>
                      <a:pt x="886868" y="168122"/>
                    </a:lnTo>
                    <a:cubicBezTo>
                      <a:pt x="886868" y="190977"/>
                      <a:pt x="868340" y="209506"/>
                      <a:pt x="845484" y="209506"/>
                    </a:cubicBezTo>
                    <a:lnTo>
                      <a:pt x="41384" y="209506"/>
                    </a:lnTo>
                    <a:cubicBezTo>
                      <a:pt x="18528" y="209506"/>
                      <a:pt x="0" y="190977"/>
                      <a:pt x="0" y="168122"/>
                    </a:cubicBezTo>
                    <a:lnTo>
                      <a:pt x="0" y="41384"/>
                    </a:lnTo>
                    <a:cubicBezTo>
                      <a:pt x="0" y="18528"/>
                      <a:pt x="18528" y="0"/>
                      <a:pt x="413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3B64C9"/>
                </a:solidFill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886868" cy="2476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0" y="82239"/>
              <a:ext cx="3848902" cy="66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6"/>
                </a:lnSpc>
              </a:pPr>
              <a:r>
                <a:rPr lang="en-US" sz="3026" spc="311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不足</a:t>
              </a:r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7D65DC5C-3823-65A9-B16D-9CAA17FEC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79" y="5010836"/>
            <a:ext cx="3940808" cy="4171264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2E71C74-F310-8964-4EA2-B41AC6CCA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12" y="5010836"/>
            <a:ext cx="3934742" cy="4164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33459" y="879000"/>
            <a:ext cx="16821083" cy="8529000"/>
            <a:chOff x="0" y="0"/>
            <a:chExt cx="4338305" cy="2199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305" cy="2199704"/>
            </a:xfrm>
            <a:custGeom>
              <a:avLst/>
              <a:gdLst/>
              <a:ahLst/>
              <a:cxnLst/>
              <a:rect l="l" t="t" r="r" b="b"/>
              <a:pathLst>
                <a:path w="4338305" h="2199704">
                  <a:moveTo>
                    <a:pt x="5523" y="0"/>
                  </a:moveTo>
                  <a:lnTo>
                    <a:pt x="4332782" y="0"/>
                  </a:lnTo>
                  <a:cubicBezTo>
                    <a:pt x="4334247" y="0"/>
                    <a:pt x="4335652" y="582"/>
                    <a:pt x="4336687" y="1618"/>
                  </a:cubicBezTo>
                  <a:cubicBezTo>
                    <a:pt x="4337723" y="2653"/>
                    <a:pt x="4338305" y="4058"/>
                    <a:pt x="4338305" y="5523"/>
                  </a:cubicBezTo>
                  <a:lnTo>
                    <a:pt x="4338305" y="2194181"/>
                  </a:lnTo>
                  <a:cubicBezTo>
                    <a:pt x="4338305" y="2195646"/>
                    <a:pt x="4337723" y="2197051"/>
                    <a:pt x="4336687" y="2198086"/>
                  </a:cubicBezTo>
                  <a:cubicBezTo>
                    <a:pt x="4335652" y="2199122"/>
                    <a:pt x="4334247" y="2199704"/>
                    <a:pt x="4332782" y="2199704"/>
                  </a:cubicBezTo>
                  <a:lnTo>
                    <a:pt x="5523" y="2199704"/>
                  </a:lnTo>
                  <a:cubicBezTo>
                    <a:pt x="4058" y="2199704"/>
                    <a:pt x="2653" y="2199122"/>
                    <a:pt x="1618" y="2198086"/>
                  </a:cubicBezTo>
                  <a:cubicBezTo>
                    <a:pt x="582" y="2197051"/>
                    <a:pt x="0" y="2195646"/>
                    <a:pt x="0" y="2194181"/>
                  </a:cubicBezTo>
                  <a:lnTo>
                    <a:pt x="0" y="5523"/>
                  </a:lnTo>
                  <a:cubicBezTo>
                    <a:pt x="0" y="4058"/>
                    <a:pt x="582" y="2653"/>
                    <a:pt x="1618" y="1618"/>
                  </a:cubicBezTo>
                  <a:cubicBezTo>
                    <a:pt x="2653" y="582"/>
                    <a:pt x="4058" y="0"/>
                    <a:pt x="55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38305" cy="2237804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79475" y="814456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646" y="565773"/>
            <a:ext cx="1687070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64921" y="451220"/>
            <a:ext cx="229107" cy="229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93972" y="451220"/>
            <a:ext cx="229107" cy="229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921" y="9604626"/>
            <a:ext cx="229107" cy="2291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808525" y="815479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693972" y="9606673"/>
            <a:ext cx="229107" cy="2291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022" y="881745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876690" y="117510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161907" y="8891065"/>
            <a:ext cx="881772" cy="1493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74022" y="1361546"/>
            <a:ext cx="967485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5559004" y="2141205"/>
            <a:ext cx="7169992" cy="7117095"/>
          </a:xfrm>
          <a:custGeom>
            <a:avLst/>
            <a:gdLst/>
            <a:ahLst/>
            <a:cxnLst/>
            <a:rect l="l" t="t" r="r" b="b"/>
            <a:pathLst>
              <a:path w="7169992" h="7117095">
                <a:moveTo>
                  <a:pt x="0" y="0"/>
                </a:moveTo>
                <a:lnTo>
                  <a:pt x="7169992" y="0"/>
                </a:lnTo>
                <a:lnTo>
                  <a:pt x="7169992" y="7117095"/>
                </a:lnTo>
                <a:lnTo>
                  <a:pt x="0" y="7117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64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5663338" y="918531"/>
            <a:ext cx="69613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8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汇率算法优化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59286" y="904295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883701" y="660773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547110" y="548597"/>
            <a:ext cx="224352" cy="2243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516538" y="548597"/>
            <a:ext cx="224352" cy="2243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7110" y="9512046"/>
            <a:ext cx="224352" cy="22435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628714" y="905297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516538" y="9514051"/>
            <a:ext cx="224352" cy="22435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9286" y="2993518"/>
            <a:ext cx="16969428" cy="2963999"/>
            <a:chOff x="0" y="0"/>
            <a:chExt cx="4469314" cy="7806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69314" cy="780642"/>
            </a:xfrm>
            <a:custGeom>
              <a:avLst/>
              <a:gdLst/>
              <a:ahLst/>
              <a:cxnLst/>
              <a:rect l="l" t="t" r="r" b="b"/>
              <a:pathLst>
                <a:path w="4469314" h="780642">
                  <a:moveTo>
                    <a:pt x="0" y="0"/>
                  </a:moveTo>
                  <a:lnTo>
                    <a:pt x="4469314" y="0"/>
                  </a:lnTo>
                  <a:lnTo>
                    <a:pt x="4469314" y="780642"/>
                  </a:lnTo>
                  <a:lnTo>
                    <a:pt x="0" y="780642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469314" cy="81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95238" y="7447114"/>
            <a:ext cx="3497524" cy="677987"/>
            <a:chOff x="0" y="0"/>
            <a:chExt cx="4663365" cy="90398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663365" cy="903983"/>
              <a:chOff x="0" y="0"/>
              <a:chExt cx="932100" cy="18068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32100" cy="180685"/>
              </a:xfrm>
              <a:custGeom>
                <a:avLst/>
                <a:gdLst/>
                <a:ahLst/>
                <a:cxnLst/>
                <a:rect l="l" t="t" r="r" b="b"/>
                <a:pathLst>
                  <a:path w="932100" h="180685">
                    <a:moveTo>
                      <a:pt x="90343" y="0"/>
                    </a:moveTo>
                    <a:lnTo>
                      <a:pt x="841757" y="0"/>
                    </a:lnTo>
                    <a:cubicBezTo>
                      <a:pt x="891652" y="0"/>
                      <a:pt x="932100" y="40448"/>
                      <a:pt x="932100" y="90343"/>
                    </a:cubicBezTo>
                    <a:lnTo>
                      <a:pt x="932100" y="90343"/>
                    </a:lnTo>
                    <a:cubicBezTo>
                      <a:pt x="932100" y="140238"/>
                      <a:pt x="891652" y="180685"/>
                      <a:pt x="841757" y="180685"/>
                    </a:cubicBezTo>
                    <a:lnTo>
                      <a:pt x="90343" y="180685"/>
                    </a:lnTo>
                    <a:cubicBezTo>
                      <a:pt x="40448" y="180685"/>
                      <a:pt x="0" y="140238"/>
                      <a:pt x="0" y="90343"/>
                    </a:cubicBezTo>
                    <a:lnTo>
                      <a:pt x="0" y="90343"/>
                    </a:lnTo>
                    <a:cubicBezTo>
                      <a:pt x="0" y="40448"/>
                      <a:pt x="40448" y="0"/>
                      <a:pt x="903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B64C9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932100" cy="218785"/>
              </a:xfrm>
              <a:prstGeom prst="rect">
                <a:avLst/>
              </a:prstGeom>
            </p:spPr>
            <p:txBody>
              <a:bodyPr lIns="50204" tIns="50204" rIns="50204" bIns="5020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134001"/>
              <a:ext cx="4663365" cy="578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4"/>
                </a:lnSpc>
              </a:pPr>
              <a:r>
                <a:rPr lang="en-US" sz="2596" spc="267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PART FOUR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241495" y="8741210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6"/>
                </a:lnTo>
                <a:lnTo>
                  <a:pt x="0" y="32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16716217" y="1257459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5"/>
                </a:lnTo>
                <a:lnTo>
                  <a:pt x="0" y="32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8" name="Group 38"/>
          <p:cNvGrpSpPr/>
          <p:nvPr/>
        </p:nvGrpSpPr>
        <p:grpSpPr>
          <a:xfrm>
            <a:off x="8117807" y="1351892"/>
            <a:ext cx="2052385" cy="138178"/>
            <a:chOff x="0" y="0"/>
            <a:chExt cx="540546" cy="363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40546" cy="36393"/>
            </a:xfrm>
            <a:custGeom>
              <a:avLst/>
              <a:gdLst/>
              <a:ahLst/>
              <a:cxnLst/>
              <a:rect l="l" t="t" r="r" b="b"/>
              <a:pathLst>
                <a:path w="540546" h="36393">
                  <a:moveTo>
                    <a:pt x="18196" y="0"/>
                  </a:moveTo>
                  <a:lnTo>
                    <a:pt x="522350" y="0"/>
                  </a:lnTo>
                  <a:cubicBezTo>
                    <a:pt x="527176" y="0"/>
                    <a:pt x="531804" y="1917"/>
                    <a:pt x="535216" y="5330"/>
                  </a:cubicBezTo>
                  <a:cubicBezTo>
                    <a:pt x="538629" y="8742"/>
                    <a:pt x="540546" y="13370"/>
                    <a:pt x="540546" y="18196"/>
                  </a:cubicBezTo>
                  <a:lnTo>
                    <a:pt x="540546" y="18196"/>
                  </a:lnTo>
                  <a:cubicBezTo>
                    <a:pt x="540546" y="28246"/>
                    <a:pt x="532399" y="36393"/>
                    <a:pt x="522350" y="36393"/>
                  </a:cubicBezTo>
                  <a:lnTo>
                    <a:pt x="18196" y="36393"/>
                  </a:lnTo>
                  <a:cubicBezTo>
                    <a:pt x="8147" y="36393"/>
                    <a:pt x="0" y="28246"/>
                    <a:pt x="0" y="18196"/>
                  </a:cubicBezTo>
                  <a:lnTo>
                    <a:pt x="0" y="18196"/>
                  </a:lnTo>
                  <a:cubicBezTo>
                    <a:pt x="0" y="8147"/>
                    <a:pt x="8147" y="0"/>
                    <a:pt x="18196" y="0"/>
                  </a:cubicBezTo>
                  <a:close/>
                </a:path>
              </a:pathLst>
            </a:custGeom>
            <a:solidFill>
              <a:srgbClr val="3B64C9">
                <a:alpha val="2862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40546" cy="74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2231553">
            <a:off x="1927829" y="5835904"/>
            <a:ext cx="894424" cy="782621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711014" y="8691192"/>
            <a:ext cx="1168726" cy="268393"/>
            <a:chOff x="0" y="0"/>
            <a:chExt cx="307813" cy="7068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7813" cy="70688"/>
            </a:xfrm>
            <a:custGeom>
              <a:avLst/>
              <a:gdLst/>
              <a:ahLst/>
              <a:cxnLst/>
              <a:rect l="l" t="t" r="r" b="b"/>
              <a:pathLst>
                <a:path w="307813" h="70688">
                  <a:moveTo>
                    <a:pt x="35344" y="0"/>
                  </a:moveTo>
                  <a:lnTo>
                    <a:pt x="272469" y="0"/>
                  </a:lnTo>
                  <a:cubicBezTo>
                    <a:pt x="281842" y="0"/>
                    <a:pt x="290832" y="3724"/>
                    <a:pt x="297461" y="10352"/>
                  </a:cubicBezTo>
                  <a:cubicBezTo>
                    <a:pt x="304089" y="16980"/>
                    <a:pt x="307813" y="25970"/>
                    <a:pt x="307813" y="35344"/>
                  </a:cubicBezTo>
                  <a:lnTo>
                    <a:pt x="307813" y="35344"/>
                  </a:lnTo>
                  <a:cubicBezTo>
                    <a:pt x="307813" y="54864"/>
                    <a:pt x="291988" y="70688"/>
                    <a:pt x="272469" y="70688"/>
                  </a:cubicBezTo>
                  <a:lnTo>
                    <a:pt x="35344" y="70688"/>
                  </a:lnTo>
                  <a:cubicBezTo>
                    <a:pt x="15824" y="70688"/>
                    <a:pt x="0" y="54864"/>
                    <a:pt x="0" y="35344"/>
                  </a:cubicBezTo>
                  <a:lnTo>
                    <a:pt x="0" y="35344"/>
                  </a:lnTo>
                  <a:cubicBezTo>
                    <a:pt x="0" y="15824"/>
                    <a:pt x="15824" y="0"/>
                    <a:pt x="35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307813" cy="10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6504122" y="6280735"/>
            <a:ext cx="424191" cy="424191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>
                <a:alpha val="31765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038118" y="3201417"/>
            <a:ext cx="14211764" cy="180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9"/>
              </a:lnSpc>
            </a:pPr>
            <a:r>
              <a:rPr lang="en-US" sz="10506" spc="1765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异常处理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435584" y="5098124"/>
            <a:ext cx="9416832" cy="4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0" spc="545">
                <a:solidFill>
                  <a:srgbClr val="08329B">
                    <a:alpha val="50980"/>
                  </a:srgbClr>
                </a:solidFill>
                <a:latin typeface="WenQuanYi"/>
                <a:ea typeface="WenQuanYi"/>
                <a:cs typeface="WenQuanYi"/>
                <a:sym typeface="WenQuanYi"/>
              </a:rPr>
              <a:t>RESEARCH BACKGROUND AND SIGNIFICANCE</a:t>
            </a:r>
          </a:p>
        </p:txBody>
      </p:sp>
      <p:grpSp>
        <p:nvGrpSpPr>
          <p:cNvPr id="52" name="Group 52"/>
          <p:cNvGrpSpPr/>
          <p:nvPr/>
        </p:nvGrpSpPr>
        <p:grpSpPr>
          <a:xfrm rot="-585727">
            <a:off x="15358152" y="2639784"/>
            <a:ext cx="433369" cy="379198"/>
            <a:chOff x="0" y="0"/>
            <a:chExt cx="812800" cy="7112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>
            <a:off x="1241495" y="1440031"/>
            <a:ext cx="947407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33459" y="879000"/>
            <a:ext cx="16821083" cy="8529000"/>
            <a:chOff x="0" y="0"/>
            <a:chExt cx="4338305" cy="2199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305" cy="2199704"/>
            </a:xfrm>
            <a:custGeom>
              <a:avLst/>
              <a:gdLst/>
              <a:ahLst/>
              <a:cxnLst/>
              <a:rect l="l" t="t" r="r" b="b"/>
              <a:pathLst>
                <a:path w="4338305" h="2199704">
                  <a:moveTo>
                    <a:pt x="5523" y="0"/>
                  </a:moveTo>
                  <a:lnTo>
                    <a:pt x="4332782" y="0"/>
                  </a:lnTo>
                  <a:cubicBezTo>
                    <a:pt x="4334247" y="0"/>
                    <a:pt x="4335652" y="582"/>
                    <a:pt x="4336687" y="1618"/>
                  </a:cubicBezTo>
                  <a:cubicBezTo>
                    <a:pt x="4337723" y="2653"/>
                    <a:pt x="4338305" y="4058"/>
                    <a:pt x="4338305" y="5523"/>
                  </a:cubicBezTo>
                  <a:lnTo>
                    <a:pt x="4338305" y="2194181"/>
                  </a:lnTo>
                  <a:cubicBezTo>
                    <a:pt x="4338305" y="2195646"/>
                    <a:pt x="4337723" y="2197051"/>
                    <a:pt x="4336687" y="2198086"/>
                  </a:cubicBezTo>
                  <a:cubicBezTo>
                    <a:pt x="4335652" y="2199122"/>
                    <a:pt x="4334247" y="2199704"/>
                    <a:pt x="4332782" y="2199704"/>
                  </a:cubicBezTo>
                  <a:lnTo>
                    <a:pt x="5523" y="2199704"/>
                  </a:lnTo>
                  <a:cubicBezTo>
                    <a:pt x="4058" y="2199704"/>
                    <a:pt x="2653" y="2199122"/>
                    <a:pt x="1618" y="2198086"/>
                  </a:cubicBezTo>
                  <a:cubicBezTo>
                    <a:pt x="582" y="2197051"/>
                    <a:pt x="0" y="2195646"/>
                    <a:pt x="0" y="2194181"/>
                  </a:cubicBezTo>
                  <a:lnTo>
                    <a:pt x="0" y="5523"/>
                  </a:lnTo>
                  <a:cubicBezTo>
                    <a:pt x="0" y="4058"/>
                    <a:pt x="582" y="2653"/>
                    <a:pt x="1618" y="1618"/>
                  </a:cubicBezTo>
                  <a:cubicBezTo>
                    <a:pt x="2653" y="582"/>
                    <a:pt x="4058" y="0"/>
                    <a:pt x="55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38305" cy="2237804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79475" y="814456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646" y="565773"/>
            <a:ext cx="1687070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64921" y="451220"/>
            <a:ext cx="229107" cy="229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93972" y="451220"/>
            <a:ext cx="229107" cy="229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921" y="9604626"/>
            <a:ext cx="229107" cy="2291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808525" y="815479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693972" y="9606673"/>
            <a:ext cx="229107" cy="2291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022" y="881745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876690" y="117510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161907" y="8891065"/>
            <a:ext cx="881772" cy="1493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74022" y="1361546"/>
            <a:ext cx="967485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916968" y="4493385"/>
            <a:ext cx="6458316" cy="983273"/>
          </a:xfrm>
          <a:custGeom>
            <a:avLst/>
            <a:gdLst/>
            <a:ahLst/>
            <a:cxnLst/>
            <a:rect l="l" t="t" r="r" b="b"/>
            <a:pathLst>
              <a:path w="6458316" h="983273">
                <a:moveTo>
                  <a:pt x="0" y="0"/>
                </a:moveTo>
                <a:lnTo>
                  <a:pt x="6458316" y="0"/>
                </a:lnTo>
                <a:lnTo>
                  <a:pt x="6458316" y="983273"/>
                </a:lnTo>
                <a:lnTo>
                  <a:pt x="0" y="983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916968" y="2946382"/>
            <a:ext cx="8571544" cy="1023129"/>
          </a:xfrm>
          <a:custGeom>
            <a:avLst/>
            <a:gdLst/>
            <a:ahLst/>
            <a:cxnLst/>
            <a:rect l="l" t="t" r="r" b="b"/>
            <a:pathLst>
              <a:path w="8571544" h="1023129">
                <a:moveTo>
                  <a:pt x="0" y="0"/>
                </a:moveTo>
                <a:lnTo>
                  <a:pt x="8571544" y="0"/>
                </a:lnTo>
                <a:lnTo>
                  <a:pt x="8571544" y="1023128"/>
                </a:lnTo>
                <a:lnTo>
                  <a:pt x="0" y="1023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916968" y="6000533"/>
            <a:ext cx="10202810" cy="927528"/>
          </a:xfrm>
          <a:custGeom>
            <a:avLst/>
            <a:gdLst/>
            <a:ahLst/>
            <a:cxnLst/>
            <a:rect l="l" t="t" r="r" b="b"/>
            <a:pathLst>
              <a:path w="10202810" h="927528">
                <a:moveTo>
                  <a:pt x="0" y="0"/>
                </a:moveTo>
                <a:lnTo>
                  <a:pt x="10202810" y="0"/>
                </a:lnTo>
                <a:lnTo>
                  <a:pt x="10202810" y="927528"/>
                </a:lnTo>
                <a:lnTo>
                  <a:pt x="0" y="927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916968" y="7451936"/>
            <a:ext cx="10005575" cy="915689"/>
          </a:xfrm>
          <a:custGeom>
            <a:avLst/>
            <a:gdLst/>
            <a:ahLst/>
            <a:cxnLst/>
            <a:rect l="l" t="t" r="r" b="b"/>
            <a:pathLst>
              <a:path w="10005575" h="915689">
                <a:moveTo>
                  <a:pt x="0" y="0"/>
                </a:moveTo>
                <a:lnTo>
                  <a:pt x="10005576" y="0"/>
                </a:lnTo>
                <a:lnTo>
                  <a:pt x="10005576" y="915689"/>
                </a:lnTo>
                <a:lnTo>
                  <a:pt x="0" y="915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5663338" y="1375731"/>
            <a:ext cx="69613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8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异常处理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13432" y="3117904"/>
            <a:ext cx="32004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8329B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数量和价格异常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713432" y="4644979"/>
            <a:ext cx="18288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8329B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汇率异常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2484832" y="6052904"/>
            <a:ext cx="3657600" cy="822786"/>
            <a:chOff x="0" y="0"/>
            <a:chExt cx="963319" cy="2167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63319" cy="216701"/>
            </a:xfrm>
            <a:custGeom>
              <a:avLst/>
              <a:gdLst/>
              <a:ahLst/>
              <a:cxnLst/>
              <a:rect l="l" t="t" r="r" b="b"/>
              <a:pathLst>
                <a:path w="963319" h="216701">
                  <a:moveTo>
                    <a:pt x="0" y="0"/>
                  </a:moveTo>
                  <a:lnTo>
                    <a:pt x="963319" y="0"/>
                  </a:lnTo>
                  <a:lnTo>
                    <a:pt x="963319" y="216701"/>
                  </a:lnTo>
                  <a:lnTo>
                    <a:pt x="0" y="216701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963319" cy="25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2713432" y="6124255"/>
            <a:ext cx="22860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8329B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无目标货币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2484832" y="7498388"/>
            <a:ext cx="3657600" cy="822786"/>
            <a:chOff x="0" y="0"/>
            <a:chExt cx="963319" cy="21670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63319" cy="216701"/>
            </a:xfrm>
            <a:custGeom>
              <a:avLst/>
              <a:gdLst/>
              <a:ahLst/>
              <a:cxnLst/>
              <a:rect l="l" t="t" r="r" b="b"/>
              <a:pathLst>
                <a:path w="963319" h="216701">
                  <a:moveTo>
                    <a:pt x="0" y="0"/>
                  </a:moveTo>
                  <a:lnTo>
                    <a:pt x="963319" y="0"/>
                  </a:lnTo>
                  <a:lnTo>
                    <a:pt x="963319" y="216701"/>
                  </a:lnTo>
                  <a:lnTo>
                    <a:pt x="0" y="216701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963319" cy="25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2624662" y="7599590"/>
            <a:ext cx="27432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8329B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无法转换货币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2484832" y="3046553"/>
            <a:ext cx="3657600" cy="822786"/>
            <a:chOff x="0" y="0"/>
            <a:chExt cx="963319" cy="21670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63319" cy="216701"/>
            </a:xfrm>
            <a:custGeom>
              <a:avLst/>
              <a:gdLst/>
              <a:ahLst/>
              <a:cxnLst/>
              <a:rect l="l" t="t" r="r" b="b"/>
              <a:pathLst>
                <a:path w="963319" h="216701">
                  <a:moveTo>
                    <a:pt x="0" y="0"/>
                  </a:moveTo>
                  <a:lnTo>
                    <a:pt x="963319" y="0"/>
                  </a:lnTo>
                  <a:lnTo>
                    <a:pt x="963319" y="216701"/>
                  </a:lnTo>
                  <a:lnTo>
                    <a:pt x="0" y="216701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963319" cy="25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484832" y="4621814"/>
            <a:ext cx="3657600" cy="822786"/>
            <a:chOff x="0" y="0"/>
            <a:chExt cx="963319" cy="21670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963319" cy="216701"/>
            </a:xfrm>
            <a:custGeom>
              <a:avLst/>
              <a:gdLst/>
              <a:ahLst/>
              <a:cxnLst/>
              <a:rect l="l" t="t" r="r" b="b"/>
              <a:pathLst>
                <a:path w="963319" h="216701">
                  <a:moveTo>
                    <a:pt x="0" y="0"/>
                  </a:moveTo>
                  <a:lnTo>
                    <a:pt x="963319" y="0"/>
                  </a:lnTo>
                  <a:lnTo>
                    <a:pt x="963319" y="216701"/>
                  </a:lnTo>
                  <a:lnTo>
                    <a:pt x="0" y="216701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963319" cy="25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59286" y="904295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883701" y="660773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547110" y="548597"/>
            <a:ext cx="224352" cy="2243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516538" y="548597"/>
            <a:ext cx="224352" cy="2243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7110" y="9512046"/>
            <a:ext cx="224352" cy="22435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628714" y="905297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516538" y="9514051"/>
            <a:ext cx="224352" cy="22435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9286" y="2993518"/>
            <a:ext cx="16969428" cy="2963999"/>
            <a:chOff x="0" y="0"/>
            <a:chExt cx="4469314" cy="7806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69314" cy="780642"/>
            </a:xfrm>
            <a:custGeom>
              <a:avLst/>
              <a:gdLst/>
              <a:ahLst/>
              <a:cxnLst/>
              <a:rect l="l" t="t" r="r" b="b"/>
              <a:pathLst>
                <a:path w="4469314" h="780642">
                  <a:moveTo>
                    <a:pt x="0" y="0"/>
                  </a:moveTo>
                  <a:lnTo>
                    <a:pt x="4469314" y="0"/>
                  </a:lnTo>
                  <a:lnTo>
                    <a:pt x="4469314" y="780642"/>
                  </a:lnTo>
                  <a:lnTo>
                    <a:pt x="0" y="780642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469314" cy="81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967839" y="7298083"/>
            <a:ext cx="12125013" cy="976048"/>
            <a:chOff x="0" y="0"/>
            <a:chExt cx="16166684" cy="130139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713500" cy="1301397"/>
              <a:chOff x="0" y="0"/>
              <a:chExt cx="932100" cy="18068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32100" cy="180685"/>
              </a:xfrm>
              <a:custGeom>
                <a:avLst/>
                <a:gdLst/>
                <a:ahLst/>
                <a:cxnLst/>
                <a:rect l="l" t="t" r="r" b="b"/>
                <a:pathLst>
                  <a:path w="932100" h="180685">
                    <a:moveTo>
                      <a:pt x="90343" y="0"/>
                    </a:moveTo>
                    <a:lnTo>
                      <a:pt x="841757" y="0"/>
                    </a:lnTo>
                    <a:cubicBezTo>
                      <a:pt x="891652" y="0"/>
                      <a:pt x="932100" y="40448"/>
                      <a:pt x="932100" y="90343"/>
                    </a:cubicBezTo>
                    <a:lnTo>
                      <a:pt x="932100" y="90343"/>
                    </a:lnTo>
                    <a:cubicBezTo>
                      <a:pt x="932100" y="140238"/>
                      <a:pt x="891652" y="180685"/>
                      <a:pt x="841757" y="180685"/>
                    </a:cubicBezTo>
                    <a:lnTo>
                      <a:pt x="90343" y="180685"/>
                    </a:lnTo>
                    <a:cubicBezTo>
                      <a:pt x="40448" y="180685"/>
                      <a:pt x="0" y="140238"/>
                      <a:pt x="0" y="90343"/>
                    </a:cubicBezTo>
                    <a:lnTo>
                      <a:pt x="0" y="90343"/>
                    </a:lnTo>
                    <a:cubicBezTo>
                      <a:pt x="0" y="40448"/>
                      <a:pt x="40448" y="0"/>
                      <a:pt x="903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B64C9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932100" cy="2092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195755"/>
              <a:ext cx="671350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9" dirty="0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汇报人：Char1esss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9453184" y="0"/>
              <a:ext cx="6713500" cy="1301397"/>
              <a:chOff x="0" y="0"/>
              <a:chExt cx="932100" cy="18068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932100" cy="180685"/>
              </a:xfrm>
              <a:custGeom>
                <a:avLst/>
                <a:gdLst/>
                <a:ahLst/>
                <a:cxnLst/>
                <a:rect l="l" t="t" r="r" b="b"/>
                <a:pathLst>
                  <a:path w="932100" h="180685">
                    <a:moveTo>
                      <a:pt x="90343" y="0"/>
                    </a:moveTo>
                    <a:lnTo>
                      <a:pt x="841757" y="0"/>
                    </a:lnTo>
                    <a:cubicBezTo>
                      <a:pt x="891652" y="0"/>
                      <a:pt x="932100" y="40448"/>
                      <a:pt x="932100" y="90343"/>
                    </a:cubicBezTo>
                    <a:lnTo>
                      <a:pt x="932100" y="90343"/>
                    </a:lnTo>
                    <a:cubicBezTo>
                      <a:pt x="932100" y="140238"/>
                      <a:pt x="891652" y="180685"/>
                      <a:pt x="841757" y="180685"/>
                    </a:cubicBezTo>
                    <a:lnTo>
                      <a:pt x="90343" y="180685"/>
                    </a:lnTo>
                    <a:cubicBezTo>
                      <a:pt x="40448" y="180685"/>
                      <a:pt x="0" y="140238"/>
                      <a:pt x="0" y="90343"/>
                    </a:cubicBezTo>
                    <a:lnTo>
                      <a:pt x="0" y="90343"/>
                    </a:lnTo>
                    <a:cubicBezTo>
                      <a:pt x="0" y="40448"/>
                      <a:pt x="40448" y="0"/>
                      <a:pt x="903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B64C9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932100" cy="2092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9453184" y="195755"/>
              <a:ext cx="671350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9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日期：2025.07.18</a:t>
              </a:r>
            </a:p>
          </p:txBody>
        </p:sp>
      </p:grpSp>
      <p:sp>
        <p:nvSpPr>
          <p:cNvPr id="40" name="Freeform 40"/>
          <p:cNvSpPr/>
          <p:nvPr/>
        </p:nvSpPr>
        <p:spPr>
          <a:xfrm>
            <a:off x="1241495" y="8741210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6"/>
                </a:lnTo>
                <a:lnTo>
                  <a:pt x="0" y="32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16716217" y="1257459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5"/>
                </a:lnTo>
                <a:lnTo>
                  <a:pt x="0" y="32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2" name="Group 42"/>
          <p:cNvGrpSpPr/>
          <p:nvPr/>
        </p:nvGrpSpPr>
        <p:grpSpPr>
          <a:xfrm>
            <a:off x="8117807" y="1351892"/>
            <a:ext cx="2052385" cy="138178"/>
            <a:chOff x="0" y="0"/>
            <a:chExt cx="540546" cy="3639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40546" cy="36393"/>
            </a:xfrm>
            <a:custGeom>
              <a:avLst/>
              <a:gdLst/>
              <a:ahLst/>
              <a:cxnLst/>
              <a:rect l="l" t="t" r="r" b="b"/>
              <a:pathLst>
                <a:path w="540546" h="36393">
                  <a:moveTo>
                    <a:pt x="18196" y="0"/>
                  </a:moveTo>
                  <a:lnTo>
                    <a:pt x="522350" y="0"/>
                  </a:lnTo>
                  <a:cubicBezTo>
                    <a:pt x="527176" y="0"/>
                    <a:pt x="531804" y="1917"/>
                    <a:pt x="535216" y="5330"/>
                  </a:cubicBezTo>
                  <a:cubicBezTo>
                    <a:pt x="538629" y="8742"/>
                    <a:pt x="540546" y="13370"/>
                    <a:pt x="540546" y="18196"/>
                  </a:cubicBezTo>
                  <a:lnTo>
                    <a:pt x="540546" y="18196"/>
                  </a:lnTo>
                  <a:cubicBezTo>
                    <a:pt x="540546" y="28246"/>
                    <a:pt x="532399" y="36393"/>
                    <a:pt x="522350" y="36393"/>
                  </a:cubicBezTo>
                  <a:lnTo>
                    <a:pt x="18196" y="36393"/>
                  </a:lnTo>
                  <a:cubicBezTo>
                    <a:pt x="8147" y="36393"/>
                    <a:pt x="0" y="28246"/>
                    <a:pt x="0" y="18196"/>
                  </a:cubicBezTo>
                  <a:lnTo>
                    <a:pt x="0" y="18196"/>
                  </a:lnTo>
                  <a:cubicBezTo>
                    <a:pt x="0" y="8147"/>
                    <a:pt x="8147" y="0"/>
                    <a:pt x="18196" y="0"/>
                  </a:cubicBezTo>
                  <a:close/>
                </a:path>
              </a:pathLst>
            </a:custGeom>
            <a:solidFill>
              <a:srgbClr val="3B64C9">
                <a:alpha val="28627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540546" cy="74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2231553">
            <a:off x="1927829" y="5835904"/>
            <a:ext cx="894424" cy="782621"/>
            <a:chOff x="0" y="0"/>
            <a:chExt cx="812800" cy="7112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711014" y="8691192"/>
            <a:ext cx="1168726" cy="268393"/>
            <a:chOff x="0" y="0"/>
            <a:chExt cx="307813" cy="7068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07813" cy="70688"/>
            </a:xfrm>
            <a:custGeom>
              <a:avLst/>
              <a:gdLst/>
              <a:ahLst/>
              <a:cxnLst/>
              <a:rect l="l" t="t" r="r" b="b"/>
              <a:pathLst>
                <a:path w="307813" h="70688">
                  <a:moveTo>
                    <a:pt x="35344" y="0"/>
                  </a:moveTo>
                  <a:lnTo>
                    <a:pt x="272469" y="0"/>
                  </a:lnTo>
                  <a:cubicBezTo>
                    <a:pt x="281842" y="0"/>
                    <a:pt x="290832" y="3724"/>
                    <a:pt x="297461" y="10352"/>
                  </a:cubicBezTo>
                  <a:cubicBezTo>
                    <a:pt x="304089" y="16980"/>
                    <a:pt x="307813" y="25970"/>
                    <a:pt x="307813" y="35344"/>
                  </a:cubicBezTo>
                  <a:lnTo>
                    <a:pt x="307813" y="35344"/>
                  </a:lnTo>
                  <a:cubicBezTo>
                    <a:pt x="307813" y="54864"/>
                    <a:pt x="291988" y="70688"/>
                    <a:pt x="272469" y="70688"/>
                  </a:cubicBezTo>
                  <a:lnTo>
                    <a:pt x="35344" y="70688"/>
                  </a:lnTo>
                  <a:cubicBezTo>
                    <a:pt x="15824" y="70688"/>
                    <a:pt x="0" y="54864"/>
                    <a:pt x="0" y="35344"/>
                  </a:cubicBezTo>
                  <a:lnTo>
                    <a:pt x="0" y="35344"/>
                  </a:lnTo>
                  <a:cubicBezTo>
                    <a:pt x="0" y="15824"/>
                    <a:pt x="15824" y="0"/>
                    <a:pt x="35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307813" cy="10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504122" y="6280735"/>
            <a:ext cx="424191" cy="424191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>
                <a:alpha val="31765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585727">
            <a:off x="15358152" y="2639784"/>
            <a:ext cx="433369" cy="379198"/>
            <a:chOff x="0" y="0"/>
            <a:chExt cx="812800" cy="7112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AutoShape 57"/>
          <p:cNvSpPr/>
          <p:nvPr/>
        </p:nvSpPr>
        <p:spPr>
          <a:xfrm>
            <a:off x="1241495" y="1440031"/>
            <a:ext cx="947407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58" name="Group 58"/>
          <p:cNvGrpSpPr/>
          <p:nvPr/>
        </p:nvGrpSpPr>
        <p:grpSpPr>
          <a:xfrm>
            <a:off x="7932048" y="1992947"/>
            <a:ext cx="2423903" cy="595916"/>
            <a:chOff x="0" y="0"/>
            <a:chExt cx="3231871" cy="794554"/>
          </a:xfrm>
        </p:grpSpPr>
        <p:grpSp>
          <p:nvGrpSpPr>
            <p:cNvPr id="59" name="Group 59"/>
            <p:cNvGrpSpPr/>
            <p:nvPr/>
          </p:nvGrpSpPr>
          <p:grpSpPr>
            <a:xfrm>
              <a:off x="794554" y="0"/>
              <a:ext cx="2437317" cy="794554"/>
              <a:chOff x="0" y="0"/>
              <a:chExt cx="481445" cy="156949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81445" cy="156949"/>
              </a:xfrm>
              <a:custGeom>
                <a:avLst/>
                <a:gdLst/>
                <a:ahLst/>
                <a:cxnLst/>
                <a:rect l="l" t="t" r="r" b="b"/>
                <a:pathLst>
                  <a:path w="481445" h="156949">
                    <a:moveTo>
                      <a:pt x="0" y="0"/>
                    </a:moveTo>
                    <a:lnTo>
                      <a:pt x="481445" y="0"/>
                    </a:lnTo>
                    <a:lnTo>
                      <a:pt x="481445" y="156949"/>
                    </a:lnTo>
                    <a:lnTo>
                      <a:pt x="0" y="156949"/>
                    </a:lnTo>
                    <a:close/>
                  </a:path>
                </a:pathLst>
              </a:custGeom>
              <a:solidFill>
                <a:srgbClr val="3B64C9">
                  <a:alpha val="8627"/>
                </a:srgbClr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38100"/>
                <a:ext cx="481445" cy="1950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855737" y="169100"/>
              <a:ext cx="2314951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8329B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Char1esss-xyz</a:t>
              </a:r>
            </a:p>
          </p:txBody>
        </p:sp>
        <p:sp>
          <p:nvSpPr>
            <p:cNvPr id="63" name="Freeform 63"/>
            <p:cNvSpPr/>
            <p:nvPr/>
          </p:nvSpPr>
          <p:spPr>
            <a:xfrm>
              <a:off x="0" y="0"/>
              <a:ext cx="794554" cy="794554"/>
            </a:xfrm>
            <a:custGeom>
              <a:avLst/>
              <a:gdLst/>
              <a:ahLst/>
              <a:cxnLst/>
              <a:rect l="l" t="t" r="r" b="b"/>
              <a:pathLst>
                <a:path w="794554" h="794554">
                  <a:moveTo>
                    <a:pt x="0" y="0"/>
                  </a:moveTo>
                  <a:lnTo>
                    <a:pt x="794554" y="0"/>
                  </a:lnTo>
                  <a:lnTo>
                    <a:pt x="794554" y="794554"/>
                  </a:lnTo>
                  <a:lnTo>
                    <a:pt x="0" y="794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678" b="-27710"/>
              </a:stretch>
            </a:blipFill>
          </p:spPr>
        </p:sp>
      </p:grpSp>
      <p:sp>
        <p:nvSpPr>
          <p:cNvPr id="64" name="TextBox 64"/>
          <p:cNvSpPr txBox="1"/>
          <p:nvPr/>
        </p:nvSpPr>
        <p:spPr>
          <a:xfrm>
            <a:off x="2038118" y="3201417"/>
            <a:ext cx="14211764" cy="179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9"/>
              </a:lnSpc>
            </a:pPr>
            <a:r>
              <a:rPr lang="en-US" sz="10506" spc="1082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感谢您的观看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435584" y="5079074"/>
            <a:ext cx="941683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748">
                <a:solidFill>
                  <a:srgbClr val="08329B">
                    <a:alpha val="50980"/>
                  </a:srgbClr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如有错误，恳请指正。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59286" y="904295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883701" y="660773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547110" y="548597"/>
            <a:ext cx="224352" cy="2243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516538" y="548597"/>
            <a:ext cx="224352" cy="2243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7110" y="9512046"/>
            <a:ext cx="224352" cy="22435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628714" y="905297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516538" y="9514051"/>
            <a:ext cx="224352" cy="22435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241495" y="8741210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6"/>
                </a:lnTo>
                <a:lnTo>
                  <a:pt x="0" y="32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716217" y="1257459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5"/>
                </a:lnTo>
                <a:lnTo>
                  <a:pt x="0" y="32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016267" y="8813293"/>
            <a:ext cx="863473" cy="1462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241495" y="1440031"/>
            <a:ext cx="947407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2904316" y="3091078"/>
            <a:ext cx="5524273" cy="2561283"/>
            <a:chOff x="0" y="0"/>
            <a:chExt cx="1440956" cy="66808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40956" cy="668087"/>
            </a:xfrm>
            <a:custGeom>
              <a:avLst/>
              <a:gdLst/>
              <a:ahLst/>
              <a:cxnLst/>
              <a:rect l="l" t="t" r="r" b="b"/>
              <a:pathLst>
                <a:path w="1440956" h="668087">
                  <a:moveTo>
                    <a:pt x="28029" y="0"/>
                  </a:moveTo>
                  <a:lnTo>
                    <a:pt x="1412927" y="0"/>
                  </a:lnTo>
                  <a:cubicBezTo>
                    <a:pt x="1420361" y="0"/>
                    <a:pt x="1427490" y="2953"/>
                    <a:pt x="1432747" y="8209"/>
                  </a:cubicBezTo>
                  <a:cubicBezTo>
                    <a:pt x="1438003" y="13466"/>
                    <a:pt x="1440956" y="20595"/>
                    <a:pt x="1440956" y="28029"/>
                  </a:cubicBezTo>
                  <a:lnTo>
                    <a:pt x="1440956" y="640059"/>
                  </a:lnTo>
                  <a:cubicBezTo>
                    <a:pt x="1440956" y="655539"/>
                    <a:pt x="1428407" y="668087"/>
                    <a:pt x="1412927" y="668087"/>
                  </a:cubicBezTo>
                  <a:lnTo>
                    <a:pt x="28029" y="668087"/>
                  </a:lnTo>
                  <a:cubicBezTo>
                    <a:pt x="20595" y="668087"/>
                    <a:pt x="13466" y="665134"/>
                    <a:pt x="8209" y="659878"/>
                  </a:cubicBezTo>
                  <a:cubicBezTo>
                    <a:pt x="2953" y="654622"/>
                    <a:pt x="0" y="647492"/>
                    <a:pt x="0" y="640059"/>
                  </a:cubicBezTo>
                  <a:lnTo>
                    <a:pt x="0" y="28029"/>
                  </a:lnTo>
                  <a:cubicBezTo>
                    <a:pt x="0" y="20595"/>
                    <a:pt x="2953" y="13466"/>
                    <a:pt x="8209" y="8209"/>
                  </a:cubicBezTo>
                  <a:cubicBezTo>
                    <a:pt x="13466" y="2953"/>
                    <a:pt x="20595" y="0"/>
                    <a:pt x="28029" y="0"/>
                  </a:cubicBez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440956" cy="706187"/>
            </a:xfrm>
            <a:prstGeom prst="rect">
              <a:avLst/>
            </a:prstGeom>
          </p:spPr>
          <p:txBody>
            <a:bodyPr lIns="51293" tIns="51293" rIns="51293" bIns="5129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167220" y="4200038"/>
            <a:ext cx="4998465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spc="556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TDD开发过程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67220" y="5085326"/>
            <a:ext cx="4998465" cy="29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0"/>
              </a:lnSpc>
            </a:pPr>
            <a:r>
              <a:rPr lang="en-US" sz="1693" spc="174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Test-Driven Development (TDD) Process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67220" y="3220746"/>
            <a:ext cx="1781734" cy="118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1"/>
              </a:lnSpc>
            </a:pPr>
            <a:r>
              <a:rPr lang="en-US" sz="6900" spc="710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01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859411" y="3091078"/>
            <a:ext cx="5524273" cy="2561283"/>
            <a:chOff x="0" y="0"/>
            <a:chExt cx="1440956" cy="66808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40956" cy="668087"/>
            </a:xfrm>
            <a:custGeom>
              <a:avLst/>
              <a:gdLst/>
              <a:ahLst/>
              <a:cxnLst/>
              <a:rect l="l" t="t" r="r" b="b"/>
              <a:pathLst>
                <a:path w="1440956" h="668087">
                  <a:moveTo>
                    <a:pt x="28029" y="0"/>
                  </a:moveTo>
                  <a:lnTo>
                    <a:pt x="1412927" y="0"/>
                  </a:lnTo>
                  <a:cubicBezTo>
                    <a:pt x="1420361" y="0"/>
                    <a:pt x="1427490" y="2953"/>
                    <a:pt x="1432747" y="8209"/>
                  </a:cubicBezTo>
                  <a:cubicBezTo>
                    <a:pt x="1438003" y="13466"/>
                    <a:pt x="1440956" y="20595"/>
                    <a:pt x="1440956" y="28029"/>
                  </a:cubicBezTo>
                  <a:lnTo>
                    <a:pt x="1440956" y="640059"/>
                  </a:lnTo>
                  <a:cubicBezTo>
                    <a:pt x="1440956" y="655539"/>
                    <a:pt x="1428407" y="668087"/>
                    <a:pt x="1412927" y="668087"/>
                  </a:cubicBezTo>
                  <a:lnTo>
                    <a:pt x="28029" y="668087"/>
                  </a:lnTo>
                  <a:cubicBezTo>
                    <a:pt x="20595" y="668087"/>
                    <a:pt x="13466" y="665134"/>
                    <a:pt x="8209" y="659878"/>
                  </a:cubicBezTo>
                  <a:cubicBezTo>
                    <a:pt x="2953" y="654622"/>
                    <a:pt x="0" y="647492"/>
                    <a:pt x="0" y="640059"/>
                  </a:cubicBezTo>
                  <a:lnTo>
                    <a:pt x="0" y="28029"/>
                  </a:lnTo>
                  <a:cubicBezTo>
                    <a:pt x="0" y="20595"/>
                    <a:pt x="2953" y="13466"/>
                    <a:pt x="8209" y="8209"/>
                  </a:cubicBezTo>
                  <a:cubicBezTo>
                    <a:pt x="13466" y="2953"/>
                    <a:pt x="20595" y="0"/>
                    <a:pt x="28029" y="0"/>
                  </a:cubicBez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440956" cy="706187"/>
            </a:xfrm>
            <a:prstGeom prst="rect">
              <a:avLst/>
            </a:prstGeom>
          </p:spPr>
          <p:txBody>
            <a:bodyPr lIns="51293" tIns="51293" rIns="51293" bIns="5129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122315" y="5085326"/>
            <a:ext cx="4998465" cy="29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0"/>
              </a:lnSpc>
            </a:pPr>
            <a:r>
              <a:rPr lang="en-US" sz="1693" spc="174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Git Version Control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22315" y="3220746"/>
            <a:ext cx="1781734" cy="118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1"/>
              </a:lnSpc>
            </a:pPr>
            <a:r>
              <a:rPr lang="en-US" sz="6900" spc="710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02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904316" y="5972688"/>
            <a:ext cx="5524273" cy="2561283"/>
            <a:chOff x="0" y="0"/>
            <a:chExt cx="1440956" cy="66808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440956" cy="668087"/>
            </a:xfrm>
            <a:custGeom>
              <a:avLst/>
              <a:gdLst/>
              <a:ahLst/>
              <a:cxnLst/>
              <a:rect l="l" t="t" r="r" b="b"/>
              <a:pathLst>
                <a:path w="1440956" h="668087">
                  <a:moveTo>
                    <a:pt x="28029" y="0"/>
                  </a:moveTo>
                  <a:lnTo>
                    <a:pt x="1412927" y="0"/>
                  </a:lnTo>
                  <a:cubicBezTo>
                    <a:pt x="1420361" y="0"/>
                    <a:pt x="1427490" y="2953"/>
                    <a:pt x="1432747" y="8209"/>
                  </a:cubicBezTo>
                  <a:cubicBezTo>
                    <a:pt x="1438003" y="13466"/>
                    <a:pt x="1440956" y="20595"/>
                    <a:pt x="1440956" y="28029"/>
                  </a:cubicBezTo>
                  <a:lnTo>
                    <a:pt x="1440956" y="640059"/>
                  </a:lnTo>
                  <a:cubicBezTo>
                    <a:pt x="1440956" y="655539"/>
                    <a:pt x="1428407" y="668087"/>
                    <a:pt x="1412927" y="668087"/>
                  </a:cubicBezTo>
                  <a:lnTo>
                    <a:pt x="28029" y="668087"/>
                  </a:lnTo>
                  <a:cubicBezTo>
                    <a:pt x="20595" y="668087"/>
                    <a:pt x="13466" y="665134"/>
                    <a:pt x="8209" y="659878"/>
                  </a:cubicBezTo>
                  <a:cubicBezTo>
                    <a:pt x="2953" y="654622"/>
                    <a:pt x="0" y="647492"/>
                    <a:pt x="0" y="640059"/>
                  </a:cubicBezTo>
                  <a:lnTo>
                    <a:pt x="0" y="28029"/>
                  </a:lnTo>
                  <a:cubicBezTo>
                    <a:pt x="0" y="20595"/>
                    <a:pt x="2953" y="13466"/>
                    <a:pt x="8209" y="8209"/>
                  </a:cubicBezTo>
                  <a:cubicBezTo>
                    <a:pt x="13466" y="2953"/>
                    <a:pt x="20595" y="0"/>
                    <a:pt x="28029" y="0"/>
                  </a:cubicBez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440956" cy="706187"/>
            </a:xfrm>
            <a:prstGeom prst="rect">
              <a:avLst/>
            </a:prstGeom>
          </p:spPr>
          <p:txBody>
            <a:bodyPr lIns="51293" tIns="51293" rIns="51293" bIns="5129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859411" y="5972688"/>
            <a:ext cx="5524273" cy="2561283"/>
            <a:chOff x="0" y="0"/>
            <a:chExt cx="1440956" cy="66808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440956" cy="668087"/>
            </a:xfrm>
            <a:custGeom>
              <a:avLst/>
              <a:gdLst/>
              <a:ahLst/>
              <a:cxnLst/>
              <a:rect l="l" t="t" r="r" b="b"/>
              <a:pathLst>
                <a:path w="1440956" h="668087">
                  <a:moveTo>
                    <a:pt x="28029" y="0"/>
                  </a:moveTo>
                  <a:lnTo>
                    <a:pt x="1412927" y="0"/>
                  </a:lnTo>
                  <a:cubicBezTo>
                    <a:pt x="1420361" y="0"/>
                    <a:pt x="1427490" y="2953"/>
                    <a:pt x="1432747" y="8209"/>
                  </a:cubicBezTo>
                  <a:cubicBezTo>
                    <a:pt x="1438003" y="13466"/>
                    <a:pt x="1440956" y="20595"/>
                    <a:pt x="1440956" y="28029"/>
                  </a:cubicBezTo>
                  <a:lnTo>
                    <a:pt x="1440956" y="640059"/>
                  </a:lnTo>
                  <a:cubicBezTo>
                    <a:pt x="1440956" y="655539"/>
                    <a:pt x="1428407" y="668087"/>
                    <a:pt x="1412927" y="668087"/>
                  </a:cubicBezTo>
                  <a:lnTo>
                    <a:pt x="28029" y="668087"/>
                  </a:lnTo>
                  <a:cubicBezTo>
                    <a:pt x="20595" y="668087"/>
                    <a:pt x="13466" y="665134"/>
                    <a:pt x="8209" y="659878"/>
                  </a:cubicBezTo>
                  <a:cubicBezTo>
                    <a:pt x="2953" y="654622"/>
                    <a:pt x="0" y="647492"/>
                    <a:pt x="0" y="640059"/>
                  </a:cubicBezTo>
                  <a:lnTo>
                    <a:pt x="0" y="28029"/>
                  </a:lnTo>
                  <a:cubicBezTo>
                    <a:pt x="0" y="20595"/>
                    <a:pt x="2953" y="13466"/>
                    <a:pt x="8209" y="8209"/>
                  </a:cubicBezTo>
                  <a:cubicBezTo>
                    <a:pt x="13466" y="2953"/>
                    <a:pt x="20595" y="0"/>
                    <a:pt x="28029" y="0"/>
                  </a:cubicBez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440956" cy="706187"/>
            </a:xfrm>
            <a:prstGeom prst="rect">
              <a:avLst/>
            </a:prstGeom>
          </p:spPr>
          <p:txBody>
            <a:bodyPr lIns="51293" tIns="51293" rIns="51293" bIns="5129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0122315" y="7075396"/>
            <a:ext cx="4998465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spc="556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异常处理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167220" y="7966936"/>
            <a:ext cx="4998465" cy="29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0"/>
              </a:lnSpc>
            </a:pPr>
            <a:r>
              <a:rPr lang="en-US" sz="1693" spc="174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Exchange Rate Algorithm Optimization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167220" y="6102357"/>
            <a:ext cx="1781734" cy="118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1"/>
              </a:lnSpc>
            </a:pPr>
            <a:r>
              <a:rPr lang="en-US" sz="6900" spc="710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03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22315" y="7966936"/>
            <a:ext cx="4998465" cy="29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0"/>
              </a:lnSpc>
            </a:pPr>
            <a:r>
              <a:rPr lang="en-US" sz="1693" spc="174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Exception Handling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122315" y="6102357"/>
            <a:ext cx="1781734" cy="118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1"/>
              </a:lnSpc>
            </a:pPr>
            <a:r>
              <a:rPr lang="en-US" sz="6900" spc="710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04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6504122" y="6280735"/>
            <a:ext cx="424191" cy="424191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>
                <a:alpha val="31765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4641824" y="1240006"/>
            <a:ext cx="9004352" cy="1388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6"/>
              </a:lnSpc>
            </a:pPr>
            <a:r>
              <a:rPr lang="en-US" sz="8133" spc="837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目录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8117807" y="2391411"/>
            <a:ext cx="2052385" cy="138178"/>
            <a:chOff x="0" y="0"/>
            <a:chExt cx="540546" cy="3639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40546" cy="36393"/>
            </a:xfrm>
            <a:custGeom>
              <a:avLst/>
              <a:gdLst/>
              <a:ahLst/>
              <a:cxnLst/>
              <a:rect l="l" t="t" r="r" b="b"/>
              <a:pathLst>
                <a:path w="540546" h="36393">
                  <a:moveTo>
                    <a:pt x="18196" y="0"/>
                  </a:moveTo>
                  <a:lnTo>
                    <a:pt x="522350" y="0"/>
                  </a:lnTo>
                  <a:cubicBezTo>
                    <a:pt x="527176" y="0"/>
                    <a:pt x="531804" y="1917"/>
                    <a:pt x="535216" y="5330"/>
                  </a:cubicBezTo>
                  <a:cubicBezTo>
                    <a:pt x="538629" y="8742"/>
                    <a:pt x="540546" y="13370"/>
                    <a:pt x="540546" y="18196"/>
                  </a:cubicBezTo>
                  <a:lnTo>
                    <a:pt x="540546" y="18196"/>
                  </a:lnTo>
                  <a:cubicBezTo>
                    <a:pt x="540546" y="28246"/>
                    <a:pt x="532399" y="36393"/>
                    <a:pt x="522350" y="36393"/>
                  </a:cubicBezTo>
                  <a:lnTo>
                    <a:pt x="18196" y="36393"/>
                  </a:lnTo>
                  <a:cubicBezTo>
                    <a:pt x="8147" y="36393"/>
                    <a:pt x="0" y="28246"/>
                    <a:pt x="0" y="18196"/>
                  </a:cubicBezTo>
                  <a:lnTo>
                    <a:pt x="0" y="18196"/>
                  </a:lnTo>
                  <a:cubicBezTo>
                    <a:pt x="0" y="8147"/>
                    <a:pt x="8147" y="0"/>
                    <a:pt x="18196" y="0"/>
                  </a:cubicBezTo>
                  <a:close/>
                </a:path>
              </a:pathLst>
            </a:custGeom>
            <a:solidFill>
              <a:srgbClr val="3B64C9">
                <a:alpha val="28627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540546" cy="74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2231553">
            <a:off x="957806" y="5340435"/>
            <a:ext cx="894424" cy="782621"/>
            <a:chOff x="0" y="0"/>
            <a:chExt cx="812800" cy="7112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-585727">
            <a:off x="15358152" y="2639784"/>
            <a:ext cx="433369" cy="379198"/>
            <a:chOff x="0" y="0"/>
            <a:chExt cx="812800" cy="7112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3167220" y="7075396"/>
            <a:ext cx="4998465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 spc="556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汇率算法优化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0122315" y="4200038"/>
            <a:ext cx="4998465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spc="556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Git版本管理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59286" y="904295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883701" y="660773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547110" y="548597"/>
            <a:ext cx="224352" cy="2243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516538" y="548597"/>
            <a:ext cx="224352" cy="2243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7110" y="9512046"/>
            <a:ext cx="224352" cy="22435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628714" y="905297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516538" y="9514051"/>
            <a:ext cx="224352" cy="22435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9286" y="2993518"/>
            <a:ext cx="16969428" cy="2963999"/>
            <a:chOff x="0" y="0"/>
            <a:chExt cx="4469314" cy="7806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69314" cy="780642"/>
            </a:xfrm>
            <a:custGeom>
              <a:avLst/>
              <a:gdLst/>
              <a:ahLst/>
              <a:cxnLst/>
              <a:rect l="l" t="t" r="r" b="b"/>
              <a:pathLst>
                <a:path w="4469314" h="780642">
                  <a:moveTo>
                    <a:pt x="0" y="0"/>
                  </a:moveTo>
                  <a:lnTo>
                    <a:pt x="4469314" y="0"/>
                  </a:lnTo>
                  <a:lnTo>
                    <a:pt x="4469314" y="780642"/>
                  </a:lnTo>
                  <a:lnTo>
                    <a:pt x="0" y="780642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469314" cy="81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95238" y="7447114"/>
            <a:ext cx="3497524" cy="677987"/>
            <a:chOff x="0" y="0"/>
            <a:chExt cx="4663365" cy="90398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663365" cy="903983"/>
              <a:chOff x="0" y="0"/>
              <a:chExt cx="932100" cy="18068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32100" cy="180685"/>
              </a:xfrm>
              <a:custGeom>
                <a:avLst/>
                <a:gdLst/>
                <a:ahLst/>
                <a:cxnLst/>
                <a:rect l="l" t="t" r="r" b="b"/>
                <a:pathLst>
                  <a:path w="932100" h="180685">
                    <a:moveTo>
                      <a:pt x="90343" y="0"/>
                    </a:moveTo>
                    <a:lnTo>
                      <a:pt x="841757" y="0"/>
                    </a:lnTo>
                    <a:cubicBezTo>
                      <a:pt x="891652" y="0"/>
                      <a:pt x="932100" y="40448"/>
                      <a:pt x="932100" y="90343"/>
                    </a:cubicBezTo>
                    <a:lnTo>
                      <a:pt x="932100" y="90343"/>
                    </a:lnTo>
                    <a:cubicBezTo>
                      <a:pt x="932100" y="140238"/>
                      <a:pt x="891652" y="180685"/>
                      <a:pt x="841757" y="180685"/>
                    </a:cubicBezTo>
                    <a:lnTo>
                      <a:pt x="90343" y="180685"/>
                    </a:lnTo>
                    <a:cubicBezTo>
                      <a:pt x="40448" y="180685"/>
                      <a:pt x="0" y="140238"/>
                      <a:pt x="0" y="90343"/>
                    </a:cubicBezTo>
                    <a:lnTo>
                      <a:pt x="0" y="90343"/>
                    </a:lnTo>
                    <a:cubicBezTo>
                      <a:pt x="0" y="40448"/>
                      <a:pt x="40448" y="0"/>
                      <a:pt x="903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B64C9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932100" cy="218785"/>
              </a:xfrm>
              <a:prstGeom prst="rect">
                <a:avLst/>
              </a:prstGeom>
            </p:spPr>
            <p:txBody>
              <a:bodyPr lIns="50204" tIns="50204" rIns="50204" bIns="5020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134001"/>
              <a:ext cx="4663365" cy="578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4"/>
                </a:lnSpc>
              </a:pPr>
              <a:r>
                <a:rPr lang="en-US" sz="2596" spc="267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PART ONE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241495" y="8741210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6"/>
                </a:lnTo>
                <a:lnTo>
                  <a:pt x="0" y="32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16716217" y="1257459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5"/>
                </a:lnTo>
                <a:lnTo>
                  <a:pt x="0" y="32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8" name="Group 38"/>
          <p:cNvGrpSpPr/>
          <p:nvPr/>
        </p:nvGrpSpPr>
        <p:grpSpPr>
          <a:xfrm>
            <a:off x="8117807" y="1351892"/>
            <a:ext cx="2052385" cy="138178"/>
            <a:chOff x="0" y="0"/>
            <a:chExt cx="540546" cy="363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40546" cy="36393"/>
            </a:xfrm>
            <a:custGeom>
              <a:avLst/>
              <a:gdLst/>
              <a:ahLst/>
              <a:cxnLst/>
              <a:rect l="l" t="t" r="r" b="b"/>
              <a:pathLst>
                <a:path w="540546" h="36393">
                  <a:moveTo>
                    <a:pt x="18196" y="0"/>
                  </a:moveTo>
                  <a:lnTo>
                    <a:pt x="522350" y="0"/>
                  </a:lnTo>
                  <a:cubicBezTo>
                    <a:pt x="527176" y="0"/>
                    <a:pt x="531804" y="1917"/>
                    <a:pt x="535216" y="5330"/>
                  </a:cubicBezTo>
                  <a:cubicBezTo>
                    <a:pt x="538629" y="8742"/>
                    <a:pt x="540546" y="13370"/>
                    <a:pt x="540546" y="18196"/>
                  </a:cubicBezTo>
                  <a:lnTo>
                    <a:pt x="540546" y="18196"/>
                  </a:lnTo>
                  <a:cubicBezTo>
                    <a:pt x="540546" y="28246"/>
                    <a:pt x="532399" y="36393"/>
                    <a:pt x="522350" y="36393"/>
                  </a:cubicBezTo>
                  <a:lnTo>
                    <a:pt x="18196" y="36393"/>
                  </a:lnTo>
                  <a:cubicBezTo>
                    <a:pt x="8147" y="36393"/>
                    <a:pt x="0" y="28246"/>
                    <a:pt x="0" y="18196"/>
                  </a:cubicBezTo>
                  <a:lnTo>
                    <a:pt x="0" y="18196"/>
                  </a:lnTo>
                  <a:cubicBezTo>
                    <a:pt x="0" y="8147"/>
                    <a:pt x="8147" y="0"/>
                    <a:pt x="18196" y="0"/>
                  </a:cubicBezTo>
                  <a:close/>
                </a:path>
              </a:pathLst>
            </a:custGeom>
            <a:solidFill>
              <a:srgbClr val="3B64C9">
                <a:alpha val="2862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40546" cy="74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2231553">
            <a:off x="1927829" y="5835904"/>
            <a:ext cx="894424" cy="782621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711014" y="8691192"/>
            <a:ext cx="1168726" cy="268393"/>
            <a:chOff x="0" y="0"/>
            <a:chExt cx="307813" cy="7068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7813" cy="70688"/>
            </a:xfrm>
            <a:custGeom>
              <a:avLst/>
              <a:gdLst/>
              <a:ahLst/>
              <a:cxnLst/>
              <a:rect l="l" t="t" r="r" b="b"/>
              <a:pathLst>
                <a:path w="307813" h="70688">
                  <a:moveTo>
                    <a:pt x="35344" y="0"/>
                  </a:moveTo>
                  <a:lnTo>
                    <a:pt x="272469" y="0"/>
                  </a:lnTo>
                  <a:cubicBezTo>
                    <a:pt x="281842" y="0"/>
                    <a:pt x="290832" y="3724"/>
                    <a:pt x="297461" y="10352"/>
                  </a:cubicBezTo>
                  <a:cubicBezTo>
                    <a:pt x="304089" y="16980"/>
                    <a:pt x="307813" y="25970"/>
                    <a:pt x="307813" y="35344"/>
                  </a:cubicBezTo>
                  <a:lnTo>
                    <a:pt x="307813" y="35344"/>
                  </a:lnTo>
                  <a:cubicBezTo>
                    <a:pt x="307813" y="54864"/>
                    <a:pt x="291988" y="70688"/>
                    <a:pt x="272469" y="70688"/>
                  </a:cubicBezTo>
                  <a:lnTo>
                    <a:pt x="35344" y="70688"/>
                  </a:lnTo>
                  <a:cubicBezTo>
                    <a:pt x="15824" y="70688"/>
                    <a:pt x="0" y="54864"/>
                    <a:pt x="0" y="35344"/>
                  </a:cubicBezTo>
                  <a:lnTo>
                    <a:pt x="0" y="35344"/>
                  </a:lnTo>
                  <a:cubicBezTo>
                    <a:pt x="0" y="15824"/>
                    <a:pt x="15824" y="0"/>
                    <a:pt x="35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307813" cy="10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6504122" y="6280735"/>
            <a:ext cx="424191" cy="424191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>
                <a:alpha val="31765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038118" y="3201417"/>
            <a:ext cx="14211764" cy="180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9"/>
              </a:lnSpc>
            </a:pPr>
            <a:r>
              <a:rPr lang="en-US" sz="10506" spc="1765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TDD开发过程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435584" y="5098124"/>
            <a:ext cx="9416832" cy="4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0" spc="545">
                <a:solidFill>
                  <a:srgbClr val="08329B">
                    <a:alpha val="50980"/>
                  </a:srgbClr>
                </a:solidFill>
                <a:latin typeface="WenQuanYi"/>
                <a:ea typeface="WenQuanYi"/>
                <a:cs typeface="WenQuanYi"/>
                <a:sym typeface="WenQuanYi"/>
              </a:rPr>
              <a:t>Test-Driven Development (TDD) Process</a:t>
            </a:r>
          </a:p>
        </p:txBody>
      </p:sp>
      <p:grpSp>
        <p:nvGrpSpPr>
          <p:cNvPr id="52" name="Group 52"/>
          <p:cNvGrpSpPr/>
          <p:nvPr/>
        </p:nvGrpSpPr>
        <p:grpSpPr>
          <a:xfrm rot="-585727">
            <a:off x="15358152" y="2639784"/>
            <a:ext cx="433369" cy="379198"/>
            <a:chOff x="0" y="0"/>
            <a:chExt cx="812800" cy="7112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>
            <a:off x="1241495" y="1440031"/>
            <a:ext cx="947407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94028" y="879000"/>
            <a:ext cx="16821083" cy="8529000"/>
            <a:chOff x="0" y="0"/>
            <a:chExt cx="4338305" cy="2199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305" cy="2199704"/>
            </a:xfrm>
            <a:custGeom>
              <a:avLst/>
              <a:gdLst/>
              <a:ahLst/>
              <a:cxnLst/>
              <a:rect l="l" t="t" r="r" b="b"/>
              <a:pathLst>
                <a:path w="4338305" h="2199704">
                  <a:moveTo>
                    <a:pt x="5523" y="0"/>
                  </a:moveTo>
                  <a:lnTo>
                    <a:pt x="4332782" y="0"/>
                  </a:lnTo>
                  <a:cubicBezTo>
                    <a:pt x="4334247" y="0"/>
                    <a:pt x="4335652" y="582"/>
                    <a:pt x="4336687" y="1618"/>
                  </a:cubicBezTo>
                  <a:cubicBezTo>
                    <a:pt x="4337723" y="2653"/>
                    <a:pt x="4338305" y="4058"/>
                    <a:pt x="4338305" y="5523"/>
                  </a:cubicBezTo>
                  <a:lnTo>
                    <a:pt x="4338305" y="2194181"/>
                  </a:lnTo>
                  <a:cubicBezTo>
                    <a:pt x="4338305" y="2195646"/>
                    <a:pt x="4337723" y="2197051"/>
                    <a:pt x="4336687" y="2198086"/>
                  </a:cubicBezTo>
                  <a:cubicBezTo>
                    <a:pt x="4335652" y="2199122"/>
                    <a:pt x="4334247" y="2199704"/>
                    <a:pt x="4332782" y="2199704"/>
                  </a:cubicBezTo>
                  <a:lnTo>
                    <a:pt x="5523" y="2199704"/>
                  </a:lnTo>
                  <a:cubicBezTo>
                    <a:pt x="4058" y="2199704"/>
                    <a:pt x="2653" y="2199122"/>
                    <a:pt x="1618" y="2198086"/>
                  </a:cubicBezTo>
                  <a:cubicBezTo>
                    <a:pt x="582" y="2197051"/>
                    <a:pt x="0" y="2195646"/>
                    <a:pt x="0" y="2194181"/>
                  </a:cubicBezTo>
                  <a:lnTo>
                    <a:pt x="0" y="5523"/>
                  </a:lnTo>
                  <a:cubicBezTo>
                    <a:pt x="0" y="4058"/>
                    <a:pt x="582" y="2653"/>
                    <a:pt x="1618" y="1618"/>
                  </a:cubicBezTo>
                  <a:cubicBezTo>
                    <a:pt x="2653" y="582"/>
                    <a:pt x="4058" y="0"/>
                    <a:pt x="55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38305" cy="2237804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79475" y="814456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646" y="565773"/>
            <a:ext cx="1687070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64921" y="451220"/>
            <a:ext cx="229107" cy="229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93972" y="451220"/>
            <a:ext cx="229107" cy="229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921" y="9604626"/>
            <a:ext cx="229107" cy="2291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808525" y="815479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693972" y="9606673"/>
            <a:ext cx="229107" cy="2291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022" y="881745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876690" y="117510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161907" y="8891065"/>
            <a:ext cx="881772" cy="1493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74022" y="1361546"/>
            <a:ext cx="967485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4324121" y="879000"/>
            <a:ext cx="3075881" cy="1669767"/>
          </a:xfrm>
          <a:custGeom>
            <a:avLst/>
            <a:gdLst/>
            <a:ahLst/>
            <a:cxnLst/>
            <a:rect l="l" t="t" r="r" b="b"/>
            <a:pathLst>
              <a:path w="3075881" h="1669767">
                <a:moveTo>
                  <a:pt x="0" y="0"/>
                </a:moveTo>
                <a:lnTo>
                  <a:pt x="3075881" y="0"/>
                </a:lnTo>
                <a:lnTo>
                  <a:pt x="3075881" y="1669768"/>
                </a:lnTo>
                <a:lnTo>
                  <a:pt x="0" y="1669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707" t="-31154" b="-34665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28700" y="1966281"/>
            <a:ext cx="6826413" cy="3459487"/>
          </a:xfrm>
          <a:custGeom>
            <a:avLst/>
            <a:gdLst/>
            <a:ahLst/>
            <a:cxnLst/>
            <a:rect l="l" t="t" r="r" b="b"/>
            <a:pathLst>
              <a:path w="6826413" h="3459487">
                <a:moveTo>
                  <a:pt x="0" y="0"/>
                </a:moveTo>
                <a:lnTo>
                  <a:pt x="6826413" y="0"/>
                </a:lnTo>
                <a:lnTo>
                  <a:pt x="6826413" y="3459487"/>
                </a:lnTo>
                <a:lnTo>
                  <a:pt x="0" y="3459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5392178"/>
            <a:ext cx="7975869" cy="3251507"/>
          </a:xfrm>
          <a:custGeom>
            <a:avLst/>
            <a:gdLst/>
            <a:ahLst/>
            <a:cxnLst/>
            <a:rect l="l" t="t" r="r" b="b"/>
            <a:pathLst>
              <a:path w="7975869" h="3251507">
                <a:moveTo>
                  <a:pt x="0" y="0"/>
                </a:moveTo>
                <a:lnTo>
                  <a:pt x="7975869" y="0"/>
                </a:lnTo>
                <a:lnTo>
                  <a:pt x="7975869" y="3251507"/>
                </a:lnTo>
                <a:lnTo>
                  <a:pt x="0" y="3251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3045" b="-52324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5663338" y="918531"/>
            <a:ext cx="69613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8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TDD开发过程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77304" y="3912726"/>
            <a:ext cx="337366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370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Gtest优势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59622" y="4905669"/>
            <a:ext cx="7899678" cy="188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思源黑体"/>
                <a:ea typeface="思源黑体"/>
                <a:cs typeface="思源黑体"/>
                <a:sym typeface="思源黑体"/>
              </a:rPr>
              <a:t>1.接口丰富，提高设计测试用例的效率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思源黑体"/>
                <a:ea typeface="思源黑体"/>
                <a:cs typeface="思源黑体"/>
                <a:sym typeface="思源黑体"/>
              </a:rPr>
              <a:t>2.VSCode插件（VSCode为什么是神）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思源黑体"/>
                <a:ea typeface="思源黑体"/>
                <a:cs typeface="思源黑体"/>
                <a:sym typeface="思源黑体"/>
              </a:rPr>
              <a:t>3.报错信息完善，方便debug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33459" y="879000"/>
            <a:ext cx="16821083" cy="8529000"/>
            <a:chOff x="0" y="0"/>
            <a:chExt cx="4338305" cy="2199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305" cy="2199704"/>
            </a:xfrm>
            <a:custGeom>
              <a:avLst/>
              <a:gdLst/>
              <a:ahLst/>
              <a:cxnLst/>
              <a:rect l="l" t="t" r="r" b="b"/>
              <a:pathLst>
                <a:path w="4338305" h="2199704">
                  <a:moveTo>
                    <a:pt x="5523" y="0"/>
                  </a:moveTo>
                  <a:lnTo>
                    <a:pt x="4332782" y="0"/>
                  </a:lnTo>
                  <a:cubicBezTo>
                    <a:pt x="4334247" y="0"/>
                    <a:pt x="4335652" y="582"/>
                    <a:pt x="4336687" y="1618"/>
                  </a:cubicBezTo>
                  <a:cubicBezTo>
                    <a:pt x="4337723" y="2653"/>
                    <a:pt x="4338305" y="4058"/>
                    <a:pt x="4338305" y="5523"/>
                  </a:cubicBezTo>
                  <a:lnTo>
                    <a:pt x="4338305" y="2194181"/>
                  </a:lnTo>
                  <a:cubicBezTo>
                    <a:pt x="4338305" y="2195646"/>
                    <a:pt x="4337723" y="2197051"/>
                    <a:pt x="4336687" y="2198086"/>
                  </a:cubicBezTo>
                  <a:cubicBezTo>
                    <a:pt x="4335652" y="2199122"/>
                    <a:pt x="4334247" y="2199704"/>
                    <a:pt x="4332782" y="2199704"/>
                  </a:cubicBezTo>
                  <a:lnTo>
                    <a:pt x="5523" y="2199704"/>
                  </a:lnTo>
                  <a:cubicBezTo>
                    <a:pt x="4058" y="2199704"/>
                    <a:pt x="2653" y="2199122"/>
                    <a:pt x="1618" y="2198086"/>
                  </a:cubicBezTo>
                  <a:cubicBezTo>
                    <a:pt x="582" y="2197051"/>
                    <a:pt x="0" y="2195646"/>
                    <a:pt x="0" y="2194181"/>
                  </a:cubicBezTo>
                  <a:lnTo>
                    <a:pt x="0" y="5523"/>
                  </a:lnTo>
                  <a:cubicBezTo>
                    <a:pt x="0" y="4058"/>
                    <a:pt x="582" y="2653"/>
                    <a:pt x="1618" y="1618"/>
                  </a:cubicBezTo>
                  <a:cubicBezTo>
                    <a:pt x="2653" y="582"/>
                    <a:pt x="4058" y="0"/>
                    <a:pt x="55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38305" cy="2237804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79475" y="814456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646" y="565773"/>
            <a:ext cx="1687070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64921" y="451220"/>
            <a:ext cx="229107" cy="229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93972" y="451220"/>
            <a:ext cx="229107" cy="229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921" y="9604626"/>
            <a:ext cx="229107" cy="2291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808525" y="815479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693972" y="9606673"/>
            <a:ext cx="229107" cy="2291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022" y="881745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876690" y="117510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161907" y="8891065"/>
            <a:ext cx="881772" cy="1493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74022" y="1361546"/>
            <a:ext cx="967485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9144000" y="2645276"/>
            <a:ext cx="8115300" cy="3418570"/>
          </a:xfrm>
          <a:custGeom>
            <a:avLst/>
            <a:gdLst/>
            <a:ahLst/>
            <a:cxnLst/>
            <a:rect l="l" t="t" r="r" b="b"/>
            <a:pathLst>
              <a:path w="8115300" h="3418570">
                <a:moveTo>
                  <a:pt x="0" y="0"/>
                </a:moveTo>
                <a:lnTo>
                  <a:pt x="8115300" y="0"/>
                </a:lnTo>
                <a:lnTo>
                  <a:pt x="8115300" y="3418570"/>
                </a:lnTo>
                <a:lnTo>
                  <a:pt x="0" y="34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28700" y="3086545"/>
            <a:ext cx="8115300" cy="2536031"/>
          </a:xfrm>
          <a:custGeom>
            <a:avLst/>
            <a:gdLst/>
            <a:ahLst/>
            <a:cxnLst/>
            <a:rect l="l" t="t" r="r" b="b"/>
            <a:pathLst>
              <a:path w="8115300" h="2536031">
                <a:moveTo>
                  <a:pt x="0" y="0"/>
                </a:moveTo>
                <a:lnTo>
                  <a:pt x="8115300" y="0"/>
                </a:lnTo>
                <a:lnTo>
                  <a:pt x="8115300" y="2536031"/>
                </a:lnTo>
                <a:lnTo>
                  <a:pt x="0" y="2536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5663338" y="918531"/>
            <a:ext cx="69613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8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第一次重构类图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3071503" y="6166257"/>
            <a:ext cx="4029694" cy="2296827"/>
            <a:chOff x="0" y="0"/>
            <a:chExt cx="5372925" cy="3062436"/>
          </a:xfrm>
        </p:grpSpPr>
        <p:sp>
          <p:nvSpPr>
            <p:cNvPr id="38" name="TextBox 38"/>
            <p:cNvSpPr txBox="1"/>
            <p:nvPr/>
          </p:nvSpPr>
          <p:spPr>
            <a:xfrm>
              <a:off x="2064946" y="-28575"/>
              <a:ext cx="1185333" cy="31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（重构前）</a:t>
              </a:r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0" y="583311"/>
              <a:ext cx="5372925" cy="2479124"/>
              <a:chOff x="0" y="0"/>
              <a:chExt cx="1061319" cy="48970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61319" cy="489704"/>
              </a:xfrm>
              <a:custGeom>
                <a:avLst/>
                <a:gdLst/>
                <a:ahLst/>
                <a:cxnLst/>
                <a:rect l="l" t="t" r="r" b="b"/>
                <a:pathLst>
                  <a:path w="1061319" h="489704">
                    <a:moveTo>
                      <a:pt x="0" y="0"/>
                    </a:moveTo>
                    <a:lnTo>
                      <a:pt x="1061319" y="0"/>
                    </a:lnTo>
                    <a:lnTo>
                      <a:pt x="1061319" y="489704"/>
                    </a:lnTo>
                    <a:lnTo>
                      <a:pt x="0" y="489704"/>
                    </a:lnTo>
                    <a:close/>
                  </a:path>
                </a:pathLst>
              </a:custGeom>
              <a:solidFill>
                <a:srgbClr val="3B64C9">
                  <a:alpha val="8627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1061319" cy="5278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204539" y="977053"/>
              <a:ext cx="4963848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     重构前的代码无法对现有相同种类和币种的股票进行合并，只能重复创建不同数量的相同股票。 </a:t>
              </a:r>
              <a:r>
                <a:rPr lang="en-US" sz="1800">
                  <a:solidFill>
                    <a:srgbClr val="08329B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浪费空间，降低运算效率。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3201650" y="6130521"/>
            <a:ext cx="88900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（重构后）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1186803" y="6596579"/>
            <a:ext cx="4029694" cy="1859343"/>
            <a:chOff x="0" y="0"/>
            <a:chExt cx="1061319" cy="4897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61319" cy="489704"/>
            </a:xfrm>
            <a:custGeom>
              <a:avLst/>
              <a:gdLst/>
              <a:ahLst/>
              <a:cxnLst/>
              <a:rect l="l" t="t" r="r" b="b"/>
              <a:pathLst>
                <a:path w="1061319" h="489704">
                  <a:moveTo>
                    <a:pt x="0" y="0"/>
                  </a:moveTo>
                  <a:lnTo>
                    <a:pt x="1061319" y="0"/>
                  </a:lnTo>
                  <a:lnTo>
                    <a:pt x="1061319" y="489704"/>
                  </a:lnTo>
                  <a:lnTo>
                    <a:pt x="0" y="489704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61319" cy="527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1340207" y="6882361"/>
            <a:ext cx="3722886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     重构后的代码可以对现有相同的股票进行合并，只需</a:t>
            </a:r>
            <a:r>
              <a:rPr lang="en-US" sz="1800">
                <a:solidFill>
                  <a:srgbClr val="08329B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对其数量进行修改</a:t>
            </a:r>
            <a:r>
              <a:rPr lang="en-US" sz="180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。同时也实现了模拟股票的</a:t>
            </a:r>
            <a:r>
              <a:rPr lang="en-US" sz="1800">
                <a:solidFill>
                  <a:srgbClr val="08329B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买入和卖出</a:t>
            </a:r>
            <a:r>
              <a:rPr lang="en-US" sz="180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的功能。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33459" y="879000"/>
            <a:ext cx="16821083" cy="8529000"/>
            <a:chOff x="0" y="0"/>
            <a:chExt cx="4338305" cy="2199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305" cy="2199704"/>
            </a:xfrm>
            <a:custGeom>
              <a:avLst/>
              <a:gdLst/>
              <a:ahLst/>
              <a:cxnLst/>
              <a:rect l="l" t="t" r="r" b="b"/>
              <a:pathLst>
                <a:path w="4338305" h="2199704">
                  <a:moveTo>
                    <a:pt x="5523" y="0"/>
                  </a:moveTo>
                  <a:lnTo>
                    <a:pt x="4332782" y="0"/>
                  </a:lnTo>
                  <a:cubicBezTo>
                    <a:pt x="4334247" y="0"/>
                    <a:pt x="4335652" y="582"/>
                    <a:pt x="4336687" y="1618"/>
                  </a:cubicBezTo>
                  <a:cubicBezTo>
                    <a:pt x="4337723" y="2653"/>
                    <a:pt x="4338305" y="4058"/>
                    <a:pt x="4338305" y="5523"/>
                  </a:cubicBezTo>
                  <a:lnTo>
                    <a:pt x="4338305" y="2194181"/>
                  </a:lnTo>
                  <a:cubicBezTo>
                    <a:pt x="4338305" y="2195646"/>
                    <a:pt x="4337723" y="2197051"/>
                    <a:pt x="4336687" y="2198086"/>
                  </a:cubicBezTo>
                  <a:cubicBezTo>
                    <a:pt x="4335652" y="2199122"/>
                    <a:pt x="4334247" y="2199704"/>
                    <a:pt x="4332782" y="2199704"/>
                  </a:cubicBezTo>
                  <a:lnTo>
                    <a:pt x="5523" y="2199704"/>
                  </a:lnTo>
                  <a:cubicBezTo>
                    <a:pt x="4058" y="2199704"/>
                    <a:pt x="2653" y="2199122"/>
                    <a:pt x="1618" y="2198086"/>
                  </a:cubicBezTo>
                  <a:cubicBezTo>
                    <a:pt x="582" y="2197051"/>
                    <a:pt x="0" y="2195646"/>
                    <a:pt x="0" y="2194181"/>
                  </a:cubicBezTo>
                  <a:lnTo>
                    <a:pt x="0" y="5523"/>
                  </a:lnTo>
                  <a:cubicBezTo>
                    <a:pt x="0" y="4058"/>
                    <a:pt x="582" y="2653"/>
                    <a:pt x="1618" y="1618"/>
                  </a:cubicBezTo>
                  <a:cubicBezTo>
                    <a:pt x="2653" y="582"/>
                    <a:pt x="4058" y="0"/>
                    <a:pt x="55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38305" cy="2237804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79475" y="814456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646" y="565773"/>
            <a:ext cx="1687070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64921" y="451220"/>
            <a:ext cx="229107" cy="229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93972" y="451220"/>
            <a:ext cx="229107" cy="229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921" y="9604626"/>
            <a:ext cx="229107" cy="2291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808525" y="815479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693972" y="9606673"/>
            <a:ext cx="229107" cy="2291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022" y="881745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876690" y="117510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161907" y="8891065"/>
            <a:ext cx="881772" cy="1493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74022" y="1361546"/>
            <a:ext cx="967485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407999" y="3110874"/>
            <a:ext cx="8115300" cy="4088082"/>
          </a:xfrm>
          <a:custGeom>
            <a:avLst/>
            <a:gdLst/>
            <a:ahLst/>
            <a:cxnLst/>
            <a:rect l="l" t="t" r="r" b="b"/>
            <a:pathLst>
              <a:path w="8115300" h="4088082">
                <a:moveTo>
                  <a:pt x="0" y="0"/>
                </a:moveTo>
                <a:lnTo>
                  <a:pt x="8115300" y="0"/>
                </a:lnTo>
                <a:lnTo>
                  <a:pt x="8115300" y="4088083"/>
                </a:lnTo>
                <a:lnTo>
                  <a:pt x="0" y="4088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5663338" y="918531"/>
            <a:ext cx="69613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8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最终版类图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898781" y="3949403"/>
            <a:ext cx="5704012" cy="2388194"/>
            <a:chOff x="0" y="0"/>
            <a:chExt cx="7605349" cy="3184259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7605349" cy="3184259"/>
              <a:chOff x="0" y="0"/>
              <a:chExt cx="1502291" cy="62898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502291" cy="628989"/>
              </a:xfrm>
              <a:custGeom>
                <a:avLst/>
                <a:gdLst/>
                <a:ahLst/>
                <a:cxnLst/>
                <a:rect l="l" t="t" r="r" b="b"/>
                <a:pathLst>
                  <a:path w="1502291" h="628989">
                    <a:moveTo>
                      <a:pt x="0" y="0"/>
                    </a:moveTo>
                    <a:lnTo>
                      <a:pt x="1502291" y="0"/>
                    </a:lnTo>
                    <a:lnTo>
                      <a:pt x="1502291" y="628989"/>
                    </a:lnTo>
                    <a:lnTo>
                      <a:pt x="0" y="628989"/>
                    </a:lnTo>
                    <a:close/>
                  </a:path>
                </a:pathLst>
              </a:custGeom>
              <a:solidFill>
                <a:srgbClr val="3B64C9">
                  <a:alpha val="8627"/>
                </a:srgbClr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1502291" cy="66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81132" y="252703"/>
              <a:ext cx="7243086" cy="2744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     最终版代码优化了Person类和Cer类的关系，在Person类中添加了cer静态成员cers，在main函数中创建Person类对象cerManager，添加汇率时只需对cerManger进行操作，</a:t>
              </a:r>
              <a:r>
                <a:rPr lang="en-US" sz="1899" dirty="0">
                  <a:solidFill>
                    <a:srgbClr val="08329B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其余对象即可共享汇率，方便汇率运算</a:t>
              </a:r>
              <a:r>
                <a:rPr lang="en-US" sz="1899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，同时</a:t>
              </a:r>
              <a:r>
                <a:rPr lang="en-US" sz="1899" dirty="0">
                  <a:solidFill>
                    <a:srgbClr val="08329B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对汇率计算进行了算法优化</a:t>
              </a:r>
              <a:r>
                <a:rPr lang="en-US" sz="1899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，展示后续会提到。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59286" y="904295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883701" y="660773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547110" y="548597"/>
            <a:ext cx="224352" cy="2243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516538" y="548597"/>
            <a:ext cx="224352" cy="2243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7110" y="9512046"/>
            <a:ext cx="224352" cy="22435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628714" y="905297"/>
            <a:ext cx="0" cy="8476406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516538" y="9514051"/>
            <a:ext cx="224352" cy="22435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9286" y="2993518"/>
            <a:ext cx="16969428" cy="2963999"/>
            <a:chOff x="0" y="0"/>
            <a:chExt cx="4469314" cy="7806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69314" cy="780642"/>
            </a:xfrm>
            <a:custGeom>
              <a:avLst/>
              <a:gdLst/>
              <a:ahLst/>
              <a:cxnLst/>
              <a:rect l="l" t="t" r="r" b="b"/>
              <a:pathLst>
                <a:path w="4469314" h="780642">
                  <a:moveTo>
                    <a:pt x="0" y="0"/>
                  </a:moveTo>
                  <a:lnTo>
                    <a:pt x="4469314" y="0"/>
                  </a:lnTo>
                  <a:lnTo>
                    <a:pt x="4469314" y="780642"/>
                  </a:lnTo>
                  <a:lnTo>
                    <a:pt x="0" y="780642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469314" cy="81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95238" y="7447114"/>
            <a:ext cx="3497524" cy="677987"/>
            <a:chOff x="0" y="0"/>
            <a:chExt cx="4663365" cy="90398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663365" cy="903983"/>
              <a:chOff x="0" y="0"/>
              <a:chExt cx="932100" cy="18068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32100" cy="180685"/>
              </a:xfrm>
              <a:custGeom>
                <a:avLst/>
                <a:gdLst/>
                <a:ahLst/>
                <a:cxnLst/>
                <a:rect l="l" t="t" r="r" b="b"/>
                <a:pathLst>
                  <a:path w="932100" h="180685">
                    <a:moveTo>
                      <a:pt x="90343" y="0"/>
                    </a:moveTo>
                    <a:lnTo>
                      <a:pt x="841757" y="0"/>
                    </a:lnTo>
                    <a:cubicBezTo>
                      <a:pt x="891652" y="0"/>
                      <a:pt x="932100" y="40448"/>
                      <a:pt x="932100" y="90343"/>
                    </a:cubicBezTo>
                    <a:lnTo>
                      <a:pt x="932100" y="90343"/>
                    </a:lnTo>
                    <a:cubicBezTo>
                      <a:pt x="932100" y="140238"/>
                      <a:pt x="891652" y="180685"/>
                      <a:pt x="841757" y="180685"/>
                    </a:cubicBezTo>
                    <a:lnTo>
                      <a:pt x="90343" y="180685"/>
                    </a:lnTo>
                    <a:cubicBezTo>
                      <a:pt x="40448" y="180685"/>
                      <a:pt x="0" y="140238"/>
                      <a:pt x="0" y="90343"/>
                    </a:cubicBezTo>
                    <a:lnTo>
                      <a:pt x="0" y="90343"/>
                    </a:lnTo>
                    <a:cubicBezTo>
                      <a:pt x="0" y="40448"/>
                      <a:pt x="40448" y="0"/>
                      <a:pt x="903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B64C9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932100" cy="218785"/>
              </a:xfrm>
              <a:prstGeom prst="rect">
                <a:avLst/>
              </a:prstGeom>
            </p:spPr>
            <p:txBody>
              <a:bodyPr lIns="50204" tIns="50204" rIns="50204" bIns="5020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134001"/>
              <a:ext cx="4663365" cy="578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4"/>
                </a:lnSpc>
              </a:pPr>
              <a:r>
                <a:rPr lang="en-US" sz="2596" spc="267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PART TWO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241495" y="8741210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6"/>
                </a:lnTo>
                <a:lnTo>
                  <a:pt x="0" y="32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16716217" y="1257459"/>
            <a:ext cx="327046" cy="327046"/>
          </a:xfrm>
          <a:custGeom>
            <a:avLst/>
            <a:gdLst/>
            <a:ahLst/>
            <a:cxnLst/>
            <a:rect l="l" t="t" r="r" b="b"/>
            <a:pathLst>
              <a:path w="327046" h="327046">
                <a:moveTo>
                  <a:pt x="0" y="0"/>
                </a:moveTo>
                <a:lnTo>
                  <a:pt x="327046" y="0"/>
                </a:lnTo>
                <a:lnTo>
                  <a:pt x="327046" y="327045"/>
                </a:lnTo>
                <a:lnTo>
                  <a:pt x="0" y="32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8" name="Group 38"/>
          <p:cNvGrpSpPr/>
          <p:nvPr/>
        </p:nvGrpSpPr>
        <p:grpSpPr>
          <a:xfrm>
            <a:off x="8117807" y="1351892"/>
            <a:ext cx="2052385" cy="138178"/>
            <a:chOff x="0" y="0"/>
            <a:chExt cx="540546" cy="363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40546" cy="36393"/>
            </a:xfrm>
            <a:custGeom>
              <a:avLst/>
              <a:gdLst/>
              <a:ahLst/>
              <a:cxnLst/>
              <a:rect l="l" t="t" r="r" b="b"/>
              <a:pathLst>
                <a:path w="540546" h="36393">
                  <a:moveTo>
                    <a:pt x="18196" y="0"/>
                  </a:moveTo>
                  <a:lnTo>
                    <a:pt x="522350" y="0"/>
                  </a:lnTo>
                  <a:cubicBezTo>
                    <a:pt x="527176" y="0"/>
                    <a:pt x="531804" y="1917"/>
                    <a:pt x="535216" y="5330"/>
                  </a:cubicBezTo>
                  <a:cubicBezTo>
                    <a:pt x="538629" y="8742"/>
                    <a:pt x="540546" y="13370"/>
                    <a:pt x="540546" y="18196"/>
                  </a:cubicBezTo>
                  <a:lnTo>
                    <a:pt x="540546" y="18196"/>
                  </a:lnTo>
                  <a:cubicBezTo>
                    <a:pt x="540546" y="28246"/>
                    <a:pt x="532399" y="36393"/>
                    <a:pt x="522350" y="36393"/>
                  </a:cubicBezTo>
                  <a:lnTo>
                    <a:pt x="18196" y="36393"/>
                  </a:lnTo>
                  <a:cubicBezTo>
                    <a:pt x="8147" y="36393"/>
                    <a:pt x="0" y="28246"/>
                    <a:pt x="0" y="18196"/>
                  </a:cubicBezTo>
                  <a:lnTo>
                    <a:pt x="0" y="18196"/>
                  </a:lnTo>
                  <a:cubicBezTo>
                    <a:pt x="0" y="8147"/>
                    <a:pt x="8147" y="0"/>
                    <a:pt x="18196" y="0"/>
                  </a:cubicBezTo>
                  <a:close/>
                </a:path>
              </a:pathLst>
            </a:custGeom>
            <a:solidFill>
              <a:srgbClr val="3B64C9">
                <a:alpha val="2862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40546" cy="74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2231553">
            <a:off x="1927829" y="5835904"/>
            <a:ext cx="894424" cy="782621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711014" y="8691192"/>
            <a:ext cx="1168726" cy="268393"/>
            <a:chOff x="0" y="0"/>
            <a:chExt cx="307813" cy="7068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7813" cy="70688"/>
            </a:xfrm>
            <a:custGeom>
              <a:avLst/>
              <a:gdLst/>
              <a:ahLst/>
              <a:cxnLst/>
              <a:rect l="l" t="t" r="r" b="b"/>
              <a:pathLst>
                <a:path w="307813" h="70688">
                  <a:moveTo>
                    <a:pt x="35344" y="0"/>
                  </a:moveTo>
                  <a:lnTo>
                    <a:pt x="272469" y="0"/>
                  </a:lnTo>
                  <a:cubicBezTo>
                    <a:pt x="281842" y="0"/>
                    <a:pt x="290832" y="3724"/>
                    <a:pt x="297461" y="10352"/>
                  </a:cubicBezTo>
                  <a:cubicBezTo>
                    <a:pt x="304089" y="16980"/>
                    <a:pt x="307813" y="25970"/>
                    <a:pt x="307813" y="35344"/>
                  </a:cubicBezTo>
                  <a:lnTo>
                    <a:pt x="307813" y="35344"/>
                  </a:lnTo>
                  <a:cubicBezTo>
                    <a:pt x="307813" y="54864"/>
                    <a:pt x="291988" y="70688"/>
                    <a:pt x="272469" y="70688"/>
                  </a:cubicBezTo>
                  <a:lnTo>
                    <a:pt x="35344" y="70688"/>
                  </a:lnTo>
                  <a:cubicBezTo>
                    <a:pt x="15824" y="70688"/>
                    <a:pt x="0" y="54864"/>
                    <a:pt x="0" y="35344"/>
                  </a:cubicBezTo>
                  <a:lnTo>
                    <a:pt x="0" y="35344"/>
                  </a:lnTo>
                  <a:cubicBezTo>
                    <a:pt x="0" y="15824"/>
                    <a:pt x="15824" y="0"/>
                    <a:pt x="35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307813" cy="10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6504122" y="6280735"/>
            <a:ext cx="424191" cy="424191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>
                <a:alpha val="31765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038118" y="3201417"/>
            <a:ext cx="14211764" cy="180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9"/>
              </a:lnSpc>
            </a:pPr>
            <a:r>
              <a:rPr lang="en-US" sz="10506" spc="1765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Git版本管理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435584" y="5098124"/>
            <a:ext cx="9416832" cy="4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0" spc="545">
                <a:solidFill>
                  <a:srgbClr val="08329B">
                    <a:alpha val="50980"/>
                  </a:srgbClr>
                </a:solidFill>
                <a:latin typeface="WenQuanYi"/>
                <a:ea typeface="WenQuanYi"/>
                <a:cs typeface="WenQuanYi"/>
                <a:sym typeface="WenQuanYi"/>
              </a:rPr>
              <a:t>Git Version Control</a:t>
            </a:r>
          </a:p>
        </p:txBody>
      </p:sp>
      <p:grpSp>
        <p:nvGrpSpPr>
          <p:cNvPr id="52" name="Group 52"/>
          <p:cNvGrpSpPr/>
          <p:nvPr/>
        </p:nvGrpSpPr>
        <p:grpSpPr>
          <a:xfrm rot="-585727">
            <a:off x="15358152" y="2639784"/>
            <a:ext cx="433369" cy="379198"/>
            <a:chOff x="0" y="0"/>
            <a:chExt cx="812800" cy="7112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329B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>
            <a:off x="1241495" y="1440031"/>
            <a:ext cx="947407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33459" y="879000"/>
            <a:ext cx="16821083" cy="8529000"/>
            <a:chOff x="0" y="0"/>
            <a:chExt cx="4338305" cy="2199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305" cy="2199704"/>
            </a:xfrm>
            <a:custGeom>
              <a:avLst/>
              <a:gdLst/>
              <a:ahLst/>
              <a:cxnLst/>
              <a:rect l="l" t="t" r="r" b="b"/>
              <a:pathLst>
                <a:path w="4338305" h="2199704">
                  <a:moveTo>
                    <a:pt x="5523" y="0"/>
                  </a:moveTo>
                  <a:lnTo>
                    <a:pt x="4332782" y="0"/>
                  </a:lnTo>
                  <a:cubicBezTo>
                    <a:pt x="4334247" y="0"/>
                    <a:pt x="4335652" y="582"/>
                    <a:pt x="4336687" y="1618"/>
                  </a:cubicBezTo>
                  <a:cubicBezTo>
                    <a:pt x="4337723" y="2653"/>
                    <a:pt x="4338305" y="4058"/>
                    <a:pt x="4338305" y="5523"/>
                  </a:cubicBezTo>
                  <a:lnTo>
                    <a:pt x="4338305" y="2194181"/>
                  </a:lnTo>
                  <a:cubicBezTo>
                    <a:pt x="4338305" y="2195646"/>
                    <a:pt x="4337723" y="2197051"/>
                    <a:pt x="4336687" y="2198086"/>
                  </a:cubicBezTo>
                  <a:cubicBezTo>
                    <a:pt x="4335652" y="2199122"/>
                    <a:pt x="4334247" y="2199704"/>
                    <a:pt x="4332782" y="2199704"/>
                  </a:cubicBezTo>
                  <a:lnTo>
                    <a:pt x="5523" y="2199704"/>
                  </a:lnTo>
                  <a:cubicBezTo>
                    <a:pt x="4058" y="2199704"/>
                    <a:pt x="2653" y="2199122"/>
                    <a:pt x="1618" y="2198086"/>
                  </a:cubicBezTo>
                  <a:cubicBezTo>
                    <a:pt x="582" y="2197051"/>
                    <a:pt x="0" y="2195646"/>
                    <a:pt x="0" y="2194181"/>
                  </a:cubicBezTo>
                  <a:lnTo>
                    <a:pt x="0" y="5523"/>
                  </a:lnTo>
                  <a:cubicBezTo>
                    <a:pt x="0" y="4058"/>
                    <a:pt x="582" y="2653"/>
                    <a:pt x="1618" y="1618"/>
                  </a:cubicBezTo>
                  <a:cubicBezTo>
                    <a:pt x="2653" y="582"/>
                    <a:pt x="4058" y="0"/>
                    <a:pt x="55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38305" cy="2237804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79475" y="814456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646" y="565773"/>
            <a:ext cx="1687070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64921" y="451220"/>
            <a:ext cx="229107" cy="229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93972" y="451220"/>
            <a:ext cx="229107" cy="229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921" y="9604626"/>
            <a:ext cx="229107" cy="2291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808525" y="815479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693972" y="9606673"/>
            <a:ext cx="229107" cy="2291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022" y="881745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876690" y="117510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161907" y="8891065"/>
            <a:ext cx="881772" cy="1493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74022" y="1361546"/>
            <a:ext cx="967485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028700" y="2587017"/>
            <a:ext cx="8115300" cy="5609701"/>
          </a:xfrm>
          <a:custGeom>
            <a:avLst/>
            <a:gdLst/>
            <a:ahLst/>
            <a:cxnLst/>
            <a:rect l="l" t="t" r="r" b="b"/>
            <a:pathLst>
              <a:path w="8115300" h="5609701">
                <a:moveTo>
                  <a:pt x="0" y="0"/>
                </a:moveTo>
                <a:lnTo>
                  <a:pt x="8115300" y="0"/>
                </a:lnTo>
                <a:lnTo>
                  <a:pt x="8115300" y="5609701"/>
                </a:lnTo>
                <a:lnTo>
                  <a:pt x="0" y="5609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5663338" y="918531"/>
            <a:ext cx="69613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8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git版本管理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028162" y="3772934"/>
            <a:ext cx="2886677" cy="668669"/>
            <a:chOff x="0" y="0"/>
            <a:chExt cx="3848902" cy="891558"/>
          </a:xfrm>
        </p:grpSpPr>
        <p:grpSp>
          <p:nvGrpSpPr>
            <p:cNvPr id="37" name="Group 37"/>
            <p:cNvGrpSpPr/>
            <p:nvPr/>
          </p:nvGrpSpPr>
          <p:grpSpPr>
            <a:xfrm>
              <a:off x="37404" y="0"/>
              <a:ext cx="3774094" cy="891558"/>
              <a:chOff x="0" y="0"/>
              <a:chExt cx="886868" cy="2095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6868" cy="209506"/>
              </a:xfrm>
              <a:custGeom>
                <a:avLst/>
                <a:gdLst/>
                <a:ahLst/>
                <a:cxnLst/>
                <a:rect l="l" t="t" r="r" b="b"/>
                <a:pathLst>
                  <a:path w="886868" h="209506">
                    <a:moveTo>
                      <a:pt x="41384" y="0"/>
                    </a:moveTo>
                    <a:lnTo>
                      <a:pt x="845484" y="0"/>
                    </a:lnTo>
                    <a:cubicBezTo>
                      <a:pt x="868340" y="0"/>
                      <a:pt x="886868" y="18528"/>
                      <a:pt x="886868" y="41384"/>
                    </a:cubicBezTo>
                    <a:lnTo>
                      <a:pt x="886868" y="168122"/>
                    </a:lnTo>
                    <a:cubicBezTo>
                      <a:pt x="886868" y="190977"/>
                      <a:pt x="868340" y="209506"/>
                      <a:pt x="845484" y="209506"/>
                    </a:cubicBezTo>
                    <a:lnTo>
                      <a:pt x="41384" y="209506"/>
                    </a:lnTo>
                    <a:cubicBezTo>
                      <a:pt x="18528" y="209506"/>
                      <a:pt x="0" y="190977"/>
                      <a:pt x="0" y="168122"/>
                    </a:cubicBezTo>
                    <a:lnTo>
                      <a:pt x="0" y="41384"/>
                    </a:lnTo>
                    <a:cubicBezTo>
                      <a:pt x="0" y="18528"/>
                      <a:pt x="18528" y="0"/>
                      <a:pt x="413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3B64C9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86868" cy="2476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82239"/>
              <a:ext cx="3848902" cy="66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6"/>
                </a:lnSpc>
              </a:pPr>
              <a:r>
                <a:rPr lang="en-US" sz="3026" spc="311">
                  <a:solidFill>
                    <a:srgbClr val="08329B"/>
                  </a:solidFill>
                  <a:latin typeface="可画雅仕黑-简"/>
                  <a:ea typeface="可画雅仕黑-简"/>
                  <a:cs typeface="可画雅仕黑-简"/>
                  <a:sym typeface="可画雅仕黑-简"/>
                </a:rPr>
                <a:t>Branch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619494" y="4792621"/>
            <a:ext cx="5704012" cy="1721444"/>
            <a:chOff x="0" y="0"/>
            <a:chExt cx="7605349" cy="2295259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7605349" cy="2295259"/>
              <a:chOff x="0" y="0"/>
              <a:chExt cx="1502291" cy="45338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502291" cy="453384"/>
              </a:xfrm>
              <a:custGeom>
                <a:avLst/>
                <a:gdLst/>
                <a:ahLst/>
                <a:cxnLst/>
                <a:rect l="l" t="t" r="r" b="b"/>
                <a:pathLst>
                  <a:path w="1502291" h="453384">
                    <a:moveTo>
                      <a:pt x="0" y="0"/>
                    </a:moveTo>
                    <a:lnTo>
                      <a:pt x="1502291" y="0"/>
                    </a:lnTo>
                    <a:lnTo>
                      <a:pt x="1502291" y="453384"/>
                    </a:lnTo>
                    <a:lnTo>
                      <a:pt x="0" y="453384"/>
                    </a:lnTo>
                    <a:close/>
                  </a:path>
                </a:pathLst>
              </a:custGeom>
              <a:solidFill>
                <a:srgbClr val="3B64C9">
                  <a:alpha val="8627"/>
                </a:srgbClr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1502291" cy="4914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181132" y="252703"/>
              <a:ext cx="7243086" cy="1821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     </a:t>
              </a:r>
              <a:r>
                <a:rPr lang="en-US" sz="1899" dirty="0" err="1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main分支代表发行版代码，具有较高的</a:t>
              </a:r>
              <a:r>
                <a:rPr lang="en-US" sz="1899" dirty="0" err="1">
                  <a:solidFill>
                    <a:srgbClr val="08329B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稳定性和完善性</a:t>
              </a:r>
              <a:r>
                <a:rPr lang="en-US" sz="1899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。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     </a:t>
              </a:r>
              <a:r>
                <a:rPr lang="en-US" sz="1899" dirty="0" err="1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dev分支代表开发版代码，开发者可以在此</a:t>
              </a:r>
              <a:r>
                <a:rPr lang="en-US" sz="1899" dirty="0" err="1">
                  <a:solidFill>
                    <a:srgbClr val="08329B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修改代码而不影响发行版代码</a:t>
              </a:r>
              <a:r>
                <a:rPr lang="en-US" sz="1899" dirty="0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。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62062" y="-1649903"/>
            <a:ext cx="3940809" cy="39408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295" y="8055985"/>
            <a:ext cx="3940809" cy="39408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81641" y="9624222"/>
            <a:ext cx="1652059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028700" y="879000"/>
            <a:ext cx="16821083" cy="8529000"/>
            <a:chOff x="0" y="0"/>
            <a:chExt cx="4338305" cy="2199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305" cy="2199704"/>
            </a:xfrm>
            <a:custGeom>
              <a:avLst/>
              <a:gdLst/>
              <a:ahLst/>
              <a:cxnLst/>
              <a:rect l="l" t="t" r="r" b="b"/>
              <a:pathLst>
                <a:path w="4338305" h="2199704">
                  <a:moveTo>
                    <a:pt x="5523" y="0"/>
                  </a:moveTo>
                  <a:lnTo>
                    <a:pt x="4332782" y="0"/>
                  </a:lnTo>
                  <a:cubicBezTo>
                    <a:pt x="4334247" y="0"/>
                    <a:pt x="4335652" y="582"/>
                    <a:pt x="4336687" y="1618"/>
                  </a:cubicBezTo>
                  <a:cubicBezTo>
                    <a:pt x="4337723" y="2653"/>
                    <a:pt x="4338305" y="4058"/>
                    <a:pt x="4338305" y="5523"/>
                  </a:cubicBezTo>
                  <a:lnTo>
                    <a:pt x="4338305" y="2194181"/>
                  </a:lnTo>
                  <a:cubicBezTo>
                    <a:pt x="4338305" y="2195646"/>
                    <a:pt x="4337723" y="2197051"/>
                    <a:pt x="4336687" y="2198086"/>
                  </a:cubicBezTo>
                  <a:cubicBezTo>
                    <a:pt x="4335652" y="2199122"/>
                    <a:pt x="4334247" y="2199704"/>
                    <a:pt x="4332782" y="2199704"/>
                  </a:cubicBezTo>
                  <a:lnTo>
                    <a:pt x="5523" y="2199704"/>
                  </a:lnTo>
                  <a:cubicBezTo>
                    <a:pt x="4058" y="2199704"/>
                    <a:pt x="2653" y="2199122"/>
                    <a:pt x="1618" y="2198086"/>
                  </a:cubicBezTo>
                  <a:cubicBezTo>
                    <a:pt x="582" y="2197051"/>
                    <a:pt x="0" y="2195646"/>
                    <a:pt x="0" y="2194181"/>
                  </a:cubicBezTo>
                  <a:lnTo>
                    <a:pt x="0" y="5523"/>
                  </a:lnTo>
                  <a:cubicBezTo>
                    <a:pt x="0" y="4058"/>
                    <a:pt x="582" y="2653"/>
                    <a:pt x="1618" y="1618"/>
                  </a:cubicBezTo>
                  <a:cubicBezTo>
                    <a:pt x="2653" y="582"/>
                    <a:pt x="4058" y="0"/>
                    <a:pt x="55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38305" cy="2237804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79475" y="814456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646" y="565773"/>
            <a:ext cx="16870708" cy="0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64921" y="451220"/>
            <a:ext cx="229107" cy="229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93972" y="451220"/>
            <a:ext cx="229107" cy="229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921" y="9604626"/>
            <a:ext cx="229107" cy="2291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7808525" y="815479"/>
            <a:ext cx="0" cy="8656041"/>
          </a:xfrm>
          <a:prstGeom prst="line">
            <a:avLst/>
          </a:prstGeom>
          <a:ln w="19050" cap="flat">
            <a:solidFill>
              <a:srgbClr val="0D17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693972" y="9606673"/>
            <a:ext cx="229107" cy="2291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505">
                <a:alpha val="2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022" y="881745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6876690" y="1175104"/>
            <a:ext cx="333976" cy="333976"/>
          </a:xfrm>
          <a:custGeom>
            <a:avLst/>
            <a:gdLst/>
            <a:ahLst/>
            <a:cxnLst/>
            <a:rect l="l" t="t" r="r" b="b"/>
            <a:pathLst>
              <a:path w="333976" h="333976">
                <a:moveTo>
                  <a:pt x="0" y="0"/>
                </a:moveTo>
                <a:lnTo>
                  <a:pt x="333977" y="0"/>
                </a:lnTo>
                <a:lnTo>
                  <a:pt x="333977" y="333977"/>
                </a:lnTo>
                <a:lnTo>
                  <a:pt x="0" y="3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>
            <a:off x="16161907" y="8891065"/>
            <a:ext cx="881772" cy="149392"/>
            <a:chOff x="0" y="0"/>
            <a:chExt cx="227417" cy="38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17" cy="38530"/>
            </a:xfrm>
            <a:custGeom>
              <a:avLst/>
              <a:gdLst/>
              <a:ahLst/>
              <a:cxnLst/>
              <a:rect l="l" t="t" r="r" b="b"/>
              <a:pathLst>
                <a:path w="227417" h="38530">
                  <a:moveTo>
                    <a:pt x="19265" y="0"/>
                  </a:moveTo>
                  <a:lnTo>
                    <a:pt x="208152" y="0"/>
                  </a:lnTo>
                  <a:cubicBezTo>
                    <a:pt x="218791" y="0"/>
                    <a:pt x="227417" y="8625"/>
                    <a:pt x="227417" y="19265"/>
                  </a:cubicBezTo>
                  <a:lnTo>
                    <a:pt x="227417" y="19265"/>
                  </a:lnTo>
                  <a:cubicBezTo>
                    <a:pt x="227417" y="24374"/>
                    <a:pt x="225387" y="29274"/>
                    <a:pt x="221774" y="32887"/>
                  </a:cubicBezTo>
                  <a:cubicBezTo>
                    <a:pt x="218161" y="36500"/>
                    <a:pt x="213261" y="38530"/>
                    <a:pt x="208152" y="38530"/>
                  </a:cubicBezTo>
                  <a:lnTo>
                    <a:pt x="19265" y="38530"/>
                  </a:lnTo>
                  <a:cubicBezTo>
                    <a:pt x="14155" y="38530"/>
                    <a:pt x="9255" y="36500"/>
                    <a:pt x="5643" y="32887"/>
                  </a:cubicBezTo>
                  <a:cubicBezTo>
                    <a:pt x="2030" y="29274"/>
                    <a:pt x="0" y="24374"/>
                    <a:pt x="0" y="19265"/>
                  </a:cubicBezTo>
                  <a:lnTo>
                    <a:pt x="0" y="19265"/>
                  </a:lnTo>
                  <a:cubicBezTo>
                    <a:pt x="0" y="14155"/>
                    <a:pt x="2030" y="9255"/>
                    <a:pt x="5643" y="5643"/>
                  </a:cubicBezTo>
                  <a:cubicBezTo>
                    <a:pt x="9255" y="2030"/>
                    <a:pt x="14155" y="0"/>
                    <a:pt x="19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8329B">
                  <a:alpha val="22745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27417" cy="76630"/>
            </a:xfrm>
            <a:prstGeom prst="rect">
              <a:avLst/>
            </a:prstGeom>
          </p:spPr>
          <p:txBody>
            <a:bodyPr lIns="51877" tIns="51877" rIns="51877" bIns="51877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74022" y="1361546"/>
            <a:ext cx="967485" cy="0"/>
          </a:xfrm>
          <a:prstGeom prst="line">
            <a:avLst/>
          </a:prstGeom>
          <a:ln w="38100" cap="flat">
            <a:solidFill>
              <a:srgbClr val="3B64C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407999" y="2367702"/>
            <a:ext cx="8031243" cy="5551596"/>
          </a:xfrm>
          <a:custGeom>
            <a:avLst/>
            <a:gdLst/>
            <a:ahLst/>
            <a:cxnLst/>
            <a:rect l="l" t="t" r="r" b="b"/>
            <a:pathLst>
              <a:path w="8031243" h="5551596">
                <a:moveTo>
                  <a:pt x="0" y="0"/>
                </a:moveTo>
                <a:lnTo>
                  <a:pt x="8031242" y="0"/>
                </a:lnTo>
                <a:lnTo>
                  <a:pt x="8031242" y="5551596"/>
                </a:lnTo>
                <a:lnTo>
                  <a:pt x="0" y="5551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5663338" y="918531"/>
            <a:ext cx="69613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8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git版本管理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203836" y="4057807"/>
            <a:ext cx="2830571" cy="668669"/>
            <a:chOff x="0" y="0"/>
            <a:chExt cx="886868" cy="20950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86868" cy="209506"/>
            </a:xfrm>
            <a:custGeom>
              <a:avLst/>
              <a:gdLst/>
              <a:ahLst/>
              <a:cxnLst/>
              <a:rect l="l" t="t" r="r" b="b"/>
              <a:pathLst>
                <a:path w="886868" h="209506">
                  <a:moveTo>
                    <a:pt x="49232" y="0"/>
                  </a:moveTo>
                  <a:lnTo>
                    <a:pt x="837636" y="0"/>
                  </a:lnTo>
                  <a:cubicBezTo>
                    <a:pt x="850694" y="0"/>
                    <a:pt x="863216" y="5187"/>
                    <a:pt x="872449" y="14420"/>
                  </a:cubicBezTo>
                  <a:cubicBezTo>
                    <a:pt x="881682" y="23652"/>
                    <a:pt x="886868" y="36175"/>
                    <a:pt x="886868" y="49232"/>
                  </a:cubicBezTo>
                  <a:lnTo>
                    <a:pt x="886868" y="160274"/>
                  </a:lnTo>
                  <a:cubicBezTo>
                    <a:pt x="886868" y="173331"/>
                    <a:pt x="881682" y="185853"/>
                    <a:pt x="872449" y="195086"/>
                  </a:cubicBezTo>
                  <a:cubicBezTo>
                    <a:pt x="863216" y="204319"/>
                    <a:pt x="850694" y="209506"/>
                    <a:pt x="837636" y="209506"/>
                  </a:cubicBezTo>
                  <a:lnTo>
                    <a:pt x="49232" y="209506"/>
                  </a:lnTo>
                  <a:cubicBezTo>
                    <a:pt x="36175" y="209506"/>
                    <a:pt x="23652" y="204319"/>
                    <a:pt x="14420" y="195086"/>
                  </a:cubicBezTo>
                  <a:cubicBezTo>
                    <a:pt x="5187" y="185853"/>
                    <a:pt x="0" y="173331"/>
                    <a:pt x="0" y="160274"/>
                  </a:cubicBezTo>
                  <a:lnTo>
                    <a:pt x="0" y="49232"/>
                  </a:lnTo>
                  <a:cubicBezTo>
                    <a:pt x="0" y="36175"/>
                    <a:pt x="5187" y="23652"/>
                    <a:pt x="14420" y="14420"/>
                  </a:cubicBezTo>
                  <a:cubicBezTo>
                    <a:pt x="23652" y="5187"/>
                    <a:pt x="36175" y="0"/>
                    <a:pt x="492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B64C9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86868" cy="247606"/>
            </a:xfrm>
            <a:prstGeom prst="rect">
              <a:avLst/>
            </a:prstGeom>
          </p:spPr>
          <p:txBody>
            <a:bodyPr lIns="42702" tIns="42702" rIns="42702" bIns="4270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175782" y="4105200"/>
            <a:ext cx="2886677" cy="51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6"/>
              </a:lnSpc>
            </a:pPr>
            <a:r>
              <a:rPr lang="en-US" sz="3026" spc="311">
                <a:solidFill>
                  <a:srgbClr val="08329B"/>
                </a:solidFill>
                <a:latin typeface="可画雅仕黑-简"/>
                <a:ea typeface="可画雅仕黑-简"/>
                <a:cs typeface="可画雅仕黑-简"/>
                <a:sym typeface="可画雅仕黑-简"/>
              </a:rPr>
              <a:t>Commit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767115" y="5077494"/>
            <a:ext cx="5704012" cy="1054694"/>
            <a:chOff x="0" y="0"/>
            <a:chExt cx="1502291" cy="2777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02291" cy="277780"/>
            </a:xfrm>
            <a:custGeom>
              <a:avLst/>
              <a:gdLst/>
              <a:ahLst/>
              <a:cxnLst/>
              <a:rect l="l" t="t" r="r" b="b"/>
              <a:pathLst>
                <a:path w="1502291" h="277780">
                  <a:moveTo>
                    <a:pt x="0" y="0"/>
                  </a:moveTo>
                  <a:lnTo>
                    <a:pt x="1502291" y="0"/>
                  </a:lnTo>
                  <a:lnTo>
                    <a:pt x="1502291" y="277780"/>
                  </a:lnTo>
                  <a:lnTo>
                    <a:pt x="0" y="277780"/>
                  </a:lnTo>
                  <a:close/>
                </a:path>
              </a:pathLst>
            </a:custGeom>
            <a:solidFill>
              <a:srgbClr val="3B64C9">
                <a:alpha val="8627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502291" cy="3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902964" y="5257496"/>
            <a:ext cx="543231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     写好commit信息以便让未来的自己知道发生了什么。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239</Words>
  <Application>Microsoft Office PowerPoint</Application>
  <PresentationFormat>自定义</PresentationFormat>
  <Paragraphs>71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Calibri</vt:lpstr>
      <vt:lpstr>字由点字典黑</vt:lpstr>
      <vt:lpstr>思源黑体</vt:lpstr>
      <vt:lpstr>可画雅仕黑-简</vt:lpstr>
      <vt:lpstr>Arial</vt:lpstr>
      <vt:lpstr>字由点字典黑 Bold</vt:lpstr>
      <vt:lpstr>WenQuanYi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毕业答辩|开题报告|毕业论文|学术讨论与汇报</dc:title>
  <cp:lastModifiedBy>畅 刘</cp:lastModifiedBy>
  <cp:revision>6</cp:revision>
  <dcterms:created xsi:type="dcterms:W3CDTF">2006-08-16T00:00:00Z</dcterms:created>
  <dcterms:modified xsi:type="dcterms:W3CDTF">2025-07-17T03:24:36Z</dcterms:modified>
  <dc:identifier>DAGtSe0cNGo</dc:identifier>
</cp:coreProperties>
</file>